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9" r:id="rId3"/>
    <p:sldId id="293" r:id="rId4"/>
    <p:sldId id="292" r:id="rId5"/>
    <p:sldId id="260" r:id="rId6"/>
    <p:sldId id="262" r:id="rId7"/>
    <p:sldId id="263" r:id="rId8"/>
    <p:sldId id="261" r:id="rId9"/>
    <p:sldId id="264" r:id="rId10"/>
    <p:sldId id="266" r:id="rId11"/>
    <p:sldId id="275" r:id="rId12"/>
    <p:sldId id="265" r:id="rId13"/>
    <p:sldId id="267" r:id="rId14"/>
    <p:sldId id="257" r:id="rId15"/>
    <p:sldId id="270" r:id="rId16"/>
    <p:sldId id="274" r:id="rId17"/>
    <p:sldId id="272" r:id="rId18"/>
    <p:sldId id="273" r:id="rId19"/>
    <p:sldId id="271" r:id="rId20"/>
    <p:sldId id="278" r:id="rId21"/>
    <p:sldId id="279" r:id="rId22"/>
    <p:sldId id="277" r:id="rId23"/>
    <p:sldId id="280" r:id="rId24"/>
    <p:sldId id="281" r:id="rId25"/>
    <p:sldId id="282" r:id="rId26"/>
    <p:sldId id="276" r:id="rId27"/>
    <p:sldId id="283" r:id="rId28"/>
    <p:sldId id="284" r:id="rId29"/>
    <p:sldId id="285" r:id="rId30"/>
    <p:sldId id="258" r:id="rId31"/>
    <p:sldId id="287" r:id="rId32"/>
    <p:sldId id="288" r:id="rId33"/>
    <p:sldId id="289" r:id="rId34"/>
    <p:sldId id="291" r:id="rId35"/>
    <p:sldId id="290" r:id="rId36"/>
  </p:sldIdLst>
  <p:sldSz cx="9144000" cy="6858000" type="screen4x3"/>
  <p:notesSz cx="6400800" cy="8686800"/>
  <p:defaultTextStyle>
    <a:defPPr>
      <a:defRPr lang="de-CH"/>
    </a:defPPr>
    <a:lvl1pPr algn="l" rtl="0" fontAlgn="base">
      <a:spcBef>
        <a:spcPct val="0"/>
      </a:spcBef>
      <a:spcAft>
        <a:spcPct val="0"/>
      </a:spcAft>
      <a:defRPr sz="1700" kern="1200">
        <a:solidFill>
          <a:schemeClr val="tx1"/>
        </a:solidFill>
        <a:latin typeface="Arial" charset="0"/>
        <a:ea typeface="+mn-ea"/>
        <a:cs typeface="Arial" charset="0"/>
      </a:defRPr>
    </a:lvl1pPr>
    <a:lvl2pPr marL="457200" algn="l" rtl="0" fontAlgn="base">
      <a:spcBef>
        <a:spcPct val="0"/>
      </a:spcBef>
      <a:spcAft>
        <a:spcPct val="0"/>
      </a:spcAft>
      <a:defRPr sz="1700" kern="1200">
        <a:solidFill>
          <a:schemeClr val="tx1"/>
        </a:solidFill>
        <a:latin typeface="Arial" charset="0"/>
        <a:ea typeface="+mn-ea"/>
        <a:cs typeface="Arial" charset="0"/>
      </a:defRPr>
    </a:lvl2pPr>
    <a:lvl3pPr marL="914400" algn="l" rtl="0" fontAlgn="base">
      <a:spcBef>
        <a:spcPct val="0"/>
      </a:spcBef>
      <a:spcAft>
        <a:spcPct val="0"/>
      </a:spcAft>
      <a:defRPr sz="1700" kern="1200">
        <a:solidFill>
          <a:schemeClr val="tx1"/>
        </a:solidFill>
        <a:latin typeface="Arial" charset="0"/>
        <a:ea typeface="+mn-ea"/>
        <a:cs typeface="Arial" charset="0"/>
      </a:defRPr>
    </a:lvl3pPr>
    <a:lvl4pPr marL="1371600" algn="l" rtl="0" fontAlgn="base">
      <a:spcBef>
        <a:spcPct val="0"/>
      </a:spcBef>
      <a:spcAft>
        <a:spcPct val="0"/>
      </a:spcAft>
      <a:defRPr sz="1700" kern="1200">
        <a:solidFill>
          <a:schemeClr val="tx1"/>
        </a:solidFill>
        <a:latin typeface="Arial" charset="0"/>
        <a:ea typeface="+mn-ea"/>
        <a:cs typeface="Arial" charset="0"/>
      </a:defRPr>
    </a:lvl4pPr>
    <a:lvl5pPr marL="1828800" algn="l" rtl="0" fontAlgn="base">
      <a:spcBef>
        <a:spcPct val="0"/>
      </a:spcBef>
      <a:spcAft>
        <a:spcPct val="0"/>
      </a:spcAft>
      <a:defRPr sz="1700" kern="1200">
        <a:solidFill>
          <a:schemeClr val="tx1"/>
        </a:solidFill>
        <a:latin typeface="Arial" charset="0"/>
        <a:ea typeface="+mn-ea"/>
        <a:cs typeface="Arial" charset="0"/>
      </a:defRPr>
    </a:lvl5pPr>
    <a:lvl6pPr marL="2286000" algn="l" defTabSz="914400" rtl="0" eaLnBrk="1" latinLnBrk="0" hangingPunct="1">
      <a:defRPr sz="1700" kern="1200">
        <a:solidFill>
          <a:schemeClr val="tx1"/>
        </a:solidFill>
        <a:latin typeface="Arial" charset="0"/>
        <a:ea typeface="+mn-ea"/>
        <a:cs typeface="Arial" charset="0"/>
      </a:defRPr>
    </a:lvl6pPr>
    <a:lvl7pPr marL="2743200" algn="l" defTabSz="914400" rtl="0" eaLnBrk="1" latinLnBrk="0" hangingPunct="1">
      <a:defRPr sz="1700" kern="1200">
        <a:solidFill>
          <a:schemeClr val="tx1"/>
        </a:solidFill>
        <a:latin typeface="Arial" charset="0"/>
        <a:ea typeface="+mn-ea"/>
        <a:cs typeface="Arial" charset="0"/>
      </a:defRPr>
    </a:lvl7pPr>
    <a:lvl8pPr marL="3200400" algn="l" defTabSz="914400" rtl="0" eaLnBrk="1" latinLnBrk="0" hangingPunct="1">
      <a:defRPr sz="1700" kern="1200">
        <a:solidFill>
          <a:schemeClr val="tx1"/>
        </a:solidFill>
        <a:latin typeface="Arial" charset="0"/>
        <a:ea typeface="+mn-ea"/>
        <a:cs typeface="Arial" charset="0"/>
      </a:defRPr>
    </a:lvl8pPr>
    <a:lvl9pPr marL="3657600" algn="l" defTabSz="914400" rtl="0" eaLnBrk="1" latinLnBrk="0" hangingPunct="1">
      <a:defRPr sz="17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1964"/>
    <a:srgbClr val="891D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8" d="100"/>
          <a:sy n="68" d="100"/>
        </p:scale>
        <p:origin x="-234" y="-90"/>
      </p:cViewPr>
      <p:guideLst>
        <p:guide orient="horz" pos="799"/>
        <p:guide orient="horz" pos="4110"/>
        <p:guide orient="horz" pos="1389"/>
        <p:guide orient="horz" pos="3838"/>
        <p:guide orient="horz" pos="709"/>
        <p:guide pos="567"/>
        <p:guide pos="519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773363" cy="433388"/>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lvl1pPr defTabSz="862013">
              <a:defRPr sz="1100"/>
            </a:lvl1pPr>
          </a:lstStyle>
          <a:p>
            <a:endParaRPr lang="de-CH"/>
          </a:p>
        </p:txBody>
      </p:sp>
      <p:sp>
        <p:nvSpPr>
          <p:cNvPr id="5123" name="Rectangle 3"/>
          <p:cNvSpPr>
            <a:spLocks noGrp="1" noChangeArrowheads="1"/>
          </p:cNvSpPr>
          <p:nvPr>
            <p:ph type="dt" idx="1"/>
          </p:nvPr>
        </p:nvSpPr>
        <p:spPr bwMode="auto">
          <a:xfrm>
            <a:off x="3625850" y="0"/>
            <a:ext cx="2773363" cy="433388"/>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lvl1pPr algn="r" defTabSz="862013">
              <a:defRPr sz="1100"/>
            </a:lvl1pPr>
          </a:lstStyle>
          <a:p>
            <a:endParaRPr lang="de-CH"/>
          </a:p>
        </p:txBody>
      </p:sp>
      <p:sp>
        <p:nvSpPr>
          <p:cNvPr id="5124" name="Rectangle 4"/>
          <p:cNvSpPr>
            <a:spLocks noGrp="1" noRot="1" noChangeAspect="1" noChangeArrowheads="1" noTextEdit="1"/>
          </p:cNvSpPr>
          <p:nvPr>
            <p:ph type="sldImg" idx="2"/>
          </p:nvPr>
        </p:nvSpPr>
        <p:spPr bwMode="auto">
          <a:xfrm>
            <a:off x="1030288" y="652463"/>
            <a:ext cx="4341812" cy="3255962"/>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39763" y="4125913"/>
            <a:ext cx="5121275" cy="3908425"/>
          </a:xfrm>
          <a:prstGeom prst="rect">
            <a:avLst/>
          </a:prstGeom>
          <a:noFill/>
          <a:ln w="9525">
            <a:noFill/>
            <a:miter lim="800000"/>
            <a:headEnd/>
            <a:tailEnd/>
          </a:ln>
          <a:effectLst/>
        </p:spPr>
        <p:txBody>
          <a:bodyPr vert="horz" wrap="square" lIns="86211" tIns="43106" rIns="86211" bIns="43106"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126" name="Rectangle 6"/>
          <p:cNvSpPr>
            <a:spLocks noGrp="1" noChangeArrowheads="1"/>
          </p:cNvSpPr>
          <p:nvPr>
            <p:ph type="ftr" sz="quarter" idx="4"/>
          </p:nvPr>
        </p:nvSpPr>
        <p:spPr bwMode="auto">
          <a:xfrm>
            <a:off x="0" y="8251825"/>
            <a:ext cx="2773363" cy="433388"/>
          </a:xfrm>
          <a:prstGeom prst="rect">
            <a:avLst/>
          </a:prstGeom>
          <a:noFill/>
          <a:ln w="9525">
            <a:noFill/>
            <a:miter lim="800000"/>
            <a:headEnd/>
            <a:tailEnd/>
          </a:ln>
          <a:effectLst/>
        </p:spPr>
        <p:txBody>
          <a:bodyPr vert="horz" wrap="square" lIns="86211" tIns="43106" rIns="86211" bIns="43106" numCol="1" anchor="b" anchorCtr="0" compatLnSpc="1">
            <a:prstTxWarp prst="textNoShape">
              <a:avLst/>
            </a:prstTxWarp>
          </a:bodyPr>
          <a:lstStyle>
            <a:lvl1pPr defTabSz="862013">
              <a:defRPr sz="1100"/>
            </a:lvl1pPr>
          </a:lstStyle>
          <a:p>
            <a:endParaRPr lang="de-CH"/>
          </a:p>
        </p:txBody>
      </p:sp>
      <p:sp>
        <p:nvSpPr>
          <p:cNvPr id="5127" name="Rectangle 7"/>
          <p:cNvSpPr>
            <a:spLocks noGrp="1" noChangeArrowheads="1"/>
          </p:cNvSpPr>
          <p:nvPr>
            <p:ph type="sldNum" sz="quarter" idx="5"/>
          </p:nvPr>
        </p:nvSpPr>
        <p:spPr bwMode="auto">
          <a:xfrm>
            <a:off x="3625850" y="8251825"/>
            <a:ext cx="2773363" cy="433388"/>
          </a:xfrm>
          <a:prstGeom prst="rect">
            <a:avLst/>
          </a:prstGeom>
          <a:noFill/>
          <a:ln w="9525">
            <a:noFill/>
            <a:miter lim="800000"/>
            <a:headEnd/>
            <a:tailEnd/>
          </a:ln>
          <a:effectLst/>
        </p:spPr>
        <p:txBody>
          <a:bodyPr vert="horz" wrap="square" lIns="86211" tIns="43106" rIns="86211" bIns="43106" numCol="1" anchor="b" anchorCtr="0" compatLnSpc="1">
            <a:prstTxWarp prst="textNoShape">
              <a:avLst/>
            </a:prstTxWarp>
          </a:bodyPr>
          <a:lstStyle>
            <a:lvl1pPr algn="r" defTabSz="862013">
              <a:defRPr sz="1100"/>
            </a:lvl1pPr>
          </a:lstStyle>
          <a:p>
            <a:fld id="{A0A4764B-6DA3-4322-AC6F-A09A0D791981}" type="slidenum">
              <a:rPr lang="de-CH"/>
              <a:pPr/>
              <a:t>‹Nr.›</a:t>
            </a:fld>
            <a:endParaRPr lang="de-CH"/>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lvl1pPr>
          </a:lstStyle>
          <a:p>
            <a:r>
              <a:rPr lang="de-DE" dirty="0" smtClean="0"/>
              <a:t>Titelmasterformat durch Klicken bearbeiten</a:t>
            </a:r>
            <a:endParaRPr lang="de-CH"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de-DE" dirty="0" smtClean="0"/>
              <a:t>Formatvorlage des Untertitelmasters durch Klicken bearbeiten</a:t>
            </a:r>
            <a:endParaRPr lang="de-CH" dirty="0"/>
          </a:p>
        </p:txBody>
      </p:sp>
      <p:sp>
        <p:nvSpPr>
          <p:cNvPr id="4100" name="Rectangle 4"/>
          <p:cNvSpPr>
            <a:spLocks noGrp="1" noChangeArrowheads="1"/>
          </p:cNvSpPr>
          <p:nvPr>
            <p:ph type="dt" sz="half" idx="2"/>
          </p:nvPr>
        </p:nvSpPr>
        <p:spPr>
          <a:xfrm>
            <a:off x="900113" y="6524625"/>
            <a:ext cx="2133600" cy="215900"/>
          </a:xfrm>
        </p:spPr>
        <p:txBody>
          <a:bodyPr/>
          <a:lstStyle>
            <a:lvl1pPr>
              <a:defRPr/>
            </a:lvl1pPr>
          </a:lstStyle>
          <a:p>
            <a:r>
              <a:rPr lang="de-CH" smtClean="0"/>
              <a:t>15.4.2011</a:t>
            </a:r>
            <a:endParaRPr lang="de-CH"/>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r>
              <a:rPr lang="de-CH"/>
              <a:t>Seite </a:t>
            </a:r>
            <a:fld id="{A80B4631-9241-4EDD-8CA2-7AA45A82CC7A}" type="slidenum">
              <a:rPr lang="de-CH"/>
              <a:pPr/>
              <a:t>‹Nr.›</a:t>
            </a:fld>
            <a:endParaRPr lang="de-CH"/>
          </a:p>
        </p:txBody>
      </p:sp>
      <p:pic>
        <p:nvPicPr>
          <p:cNvPr id="4103" name="Picture 7" descr="uzh_logo_d_pos_grau_1mm"/>
          <p:cNvPicPr preferRelativeResize="0">
            <a:picLocks noChangeAspect="1" noChangeArrowheads="1"/>
          </p:cNvPicPr>
          <p:nvPr userDrawn="1"/>
        </p:nvPicPr>
        <p:blipFill>
          <a:blip r:embed="rId2" cstate="print"/>
          <a:srcRect/>
          <a:stretch>
            <a:fillRect/>
          </a:stretch>
        </p:blipFill>
        <p:spPr bwMode="auto">
          <a:xfrm>
            <a:off x="161925" y="142875"/>
            <a:ext cx="1868488" cy="684213"/>
          </a:xfrm>
          <a:prstGeom prst="rect">
            <a:avLst/>
          </a:prstGeom>
          <a:noFill/>
        </p:spPr>
      </p:pic>
      <p:sp>
        <p:nvSpPr>
          <p:cNvPr id="4104" name="Line 8"/>
          <p:cNvSpPr>
            <a:spLocks noChangeShapeType="1"/>
          </p:cNvSpPr>
          <p:nvPr userDrawn="1"/>
        </p:nvSpPr>
        <p:spPr bwMode="auto">
          <a:xfrm>
            <a:off x="0" y="1125538"/>
            <a:ext cx="9144000" cy="0"/>
          </a:xfrm>
          <a:prstGeom prst="line">
            <a:avLst/>
          </a:prstGeom>
          <a:noFill/>
          <a:ln w="15875">
            <a:solidFill>
              <a:schemeClr val="accent2"/>
            </a:solidFill>
            <a:round/>
            <a:headEnd/>
            <a:tailEnd/>
          </a:ln>
          <a:effectLst/>
        </p:spPr>
        <p:txBody>
          <a:bodyPr/>
          <a:lstStyle/>
          <a:p>
            <a:endParaRPr lang="de-CH"/>
          </a:p>
        </p:txBody>
      </p:sp>
      <p:sp>
        <p:nvSpPr>
          <p:cNvPr id="4105" name="Text Box 9"/>
          <p:cNvSpPr txBox="1">
            <a:spLocks noChangeArrowheads="1"/>
          </p:cNvSpPr>
          <p:nvPr userDrawn="1"/>
        </p:nvSpPr>
        <p:spPr bwMode="auto">
          <a:xfrm>
            <a:off x="900113" y="852488"/>
            <a:ext cx="7343775" cy="227012"/>
          </a:xfrm>
          <a:prstGeom prst="rect">
            <a:avLst/>
          </a:prstGeom>
          <a:noFill/>
          <a:ln w="9525">
            <a:noFill/>
            <a:miter lim="800000"/>
            <a:headEnd/>
            <a:tailEnd/>
          </a:ln>
          <a:effectLst/>
        </p:spPr>
        <p:txBody>
          <a:bodyPr lIns="0" tIns="36000" rIns="0" bIns="0"/>
          <a:lstStyle/>
          <a:p>
            <a:pPr>
              <a:spcBef>
                <a:spcPct val="50000"/>
              </a:spcBef>
            </a:pPr>
            <a:r>
              <a:rPr lang="de-CH" sz="1400" b="1" dirty="0" smtClean="0"/>
              <a:t>Klinische</a:t>
            </a:r>
            <a:r>
              <a:rPr lang="de-CH" sz="1400" b="1" baseline="0" dirty="0" smtClean="0"/>
              <a:t> Psychologie, Psychotherapie und Psychoanalyse</a:t>
            </a:r>
            <a:endParaRPr lang="de-CH" sz="14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r>
              <a:rPr lang="de-CH" smtClean="0"/>
              <a:t>15.4.2011</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r>
              <a:rPr lang="de-CH"/>
              <a:t>Seite </a:t>
            </a:r>
            <a:fld id="{91D04CA9-3305-47BC-9E10-4A21F01E74A5}" type="slidenum">
              <a:rPr lang="de-CH"/>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08738" y="1268413"/>
            <a:ext cx="1835150" cy="4824412"/>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900113" y="1268413"/>
            <a:ext cx="5356225" cy="48244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r>
              <a:rPr lang="de-CH" smtClean="0"/>
              <a:t>15.4.2011</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r>
              <a:rPr lang="de-CH"/>
              <a:t>Seite </a:t>
            </a:r>
            <a:fld id="{A3FB3DDD-FA1B-4C6B-8C4A-2FB820AF1AD9}" type="slidenum">
              <a:rPr lang="de-CH"/>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el und Inhalt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8229600" cy="218598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3938588"/>
            <a:ext cx="8229600" cy="21875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882B299-17A6-4067-80BA-C0621D64C20E}"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r>
              <a:rPr lang="de-CH" smtClean="0"/>
              <a:t>15.4.2011</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r>
              <a:rPr lang="de-CH"/>
              <a:t>Seite </a:t>
            </a:r>
            <a:fld id="{2F82FC24-2ED7-4D99-AC7A-F91CA1C59808}" type="slidenum">
              <a:rPr lang="de-CH"/>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de-CH" smtClean="0"/>
              <a:t>15.4.2011</a:t>
            </a:r>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r>
              <a:rPr lang="de-CH"/>
              <a:t>Seite </a:t>
            </a:r>
            <a:fld id="{5F7246C4-EE5C-4475-9BA6-7CF614F6B42F}" type="slidenum">
              <a:rPr lang="de-CH"/>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900113" y="2205038"/>
            <a:ext cx="3595687"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2205038"/>
            <a:ext cx="3595688"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r>
              <a:rPr lang="de-CH" smtClean="0"/>
              <a:t>15.4.2011</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3DB533E4-474E-4054-B682-B2E46FFF6E52}" type="slidenum">
              <a:rPr lang="de-CH"/>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r>
              <a:rPr lang="de-CH" smtClean="0"/>
              <a:t>15.4.2011</a:t>
            </a:r>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r>
              <a:rPr lang="de-CH"/>
              <a:t>Seite </a:t>
            </a:r>
            <a:fld id="{D295CFE9-B8DD-462A-A929-1E99699C8CF0}" type="slidenum">
              <a:rPr lang="de-CH"/>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r>
              <a:rPr lang="de-CH" smtClean="0"/>
              <a:t>15.4.2011</a:t>
            </a:r>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r>
              <a:rPr lang="de-CH"/>
              <a:t>Seite </a:t>
            </a:r>
            <a:fld id="{5DD97A54-4B59-44C3-84BD-61AD664D5FE0}" type="slidenum">
              <a:rPr lang="de-CH"/>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CH" smtClean="0"/>
              <a:t>15.4.2011</a:t>
            </a:r>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r>
              <a:rPr lang="de-CH"/>
              <a:t>Seite </a:t>
            </a:r>
            <a:fld id="{898AC387-DB2A-429A-97AD-66B8D140C90A}" type="slidenum">
              <a:rPr lang="de-CH"/>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de-CH" smtClean="0"/>
              <a:t>15.4.2011</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00142D8E-678A-4774-B9BE-E9860E706765}" type="slidenum">
              <a:rPr lang="de-CH"/>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de-CH" smtClean="0"/>
              <a:t>15.4.2011</a:t>
            </a:r>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r>
              <a:rPr lang="de-CH"/>
              <a:t>Seite </a:t>
            </a:r>
            <a:fld id="{F2A37AFF-6BA9-4C37-A4B7-96E6DC262EF9}" type="slidenum">
              <a:rPr lang="de-CH"/>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2684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de-CH" dirty="0" smtClean="0"/>
              <a:t>Titelmasterformat durch Klicken bearbeiten</a:t>
            </a:r>
          </a:p>
        </p:txBody>
      </p:sp>
      <p:sp>
        <p:nvSpPr>
          <p:cNvPr id="1027" name="Rectangle 3"/>
          <p:cNvSpPr>
            <a:spLocks noGrp="1" noChangeArrowheads="1"/>
          </p:cNvSpPr>
          <p:nvPr>
            <p:ph type="body" idx="1"/>
          </p:nvPr>
        </p:nvSpPr>
        <p:spPr bwMode="auto">
          <a:xfrm>
            <a:off x="900113" y="2205038"/>
            <a:ext cx="7343775" cy="38877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900113" y="6524625"/>
            <a:ext cx="935037"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r>
              <a:rPr lang="de-CH" smtClean="0"/>
              <a:t>15.4.2011</a:t>
            </a:r>
            <a:endParaRPr lang="de-CH"/>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vl1pPr>
          </a:lstStyle>
          <a:p>
            <a:endParaRPr lang="de-CH"/>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vl1pPr>
          </a:lstStyle>
          <a:p>
            <a:r>
              <a:rPr lang="de-CH"/>
              <a:t>Seite </a:t>
            </a:r>
            <a:fld id="{9DEAE760-CB9F-4FDE-BA0D-82C2FEC0EA5E}" type="slidenum">
              <a:rPr lang="de-CH"/>
              <a:pPr/>
              <a:t>‹Nr.›</a:t>
            </a:fld>
            <a:endParaRPr lang="de-CH"/>
          </a:p>
        </p:txBody>
      </p:sp>
      <p:pic>
        <p:nvPicPr>
          <p:cNvPr id="1031" name="Picture 7" descr="uzh_logo_d_pos_grau_1mm"/>
          <p:cNvPicPr preferRelativeResize="0">
            <a:picLocks noChangeAspect="1" noChangeArrowheads="1"/>
          </p:cNvPicPr>
          <p:nvPr/>
        </p:nvPicPr>
        <p:blipFill>
          <a:blip r:embed="rId14" cstate="print"/>
          <a:srcRect/>
          <a:stretch>
            <a:fillRect/>
          </a:stretch>
        </p:blipFill>
        <p:spPr bwMode="auto">
          <a:xfrm>
            <a:off x="161925" y="142875"/>
            <a:ext cx="1868488" cy="684213"/>
          </a:xfrm>
          <a:prstGeom prst="rect">
            <a:avLst/>
          </a:prstGeom>
          <a:noFill/>
        </p:spPr>
      </p:pic>
      <p:sp>
        <p:nvSpPr>
          <p:cNvPr id="1034" name="Line 10"/>
          <p:cNvSpPr>
            <a:spLocks noChangeShapeType="1"/>
          </p:cNvSpPr>
          <p:nvPr/>
        </p:nvSpPr>
        <p:spPr bwMode="auto">
          <a:xfrm>
            <a:off x="0" y="1125538"/>
            <a:ext cx="9144000" cy="0"/>
          </a:xfrm>
          <a:prstGeom prst="line">
            <a:avLst/>
          </a:prstGeom>
          <a:noFill/>
          <a:ln w="15875">
            <a:solidFill>
              <a:schemeClr val="accent2"/>
            </a:solidFill>
            <a:round/>
            <a:headEnd/>
            <a:tailEnd/>
          </a:ln>
          <a:effectLst/>
        </p:spPr>
        <p:txBody>
          <a:bodyPr/>
          <a:lstStyle/>
          <a:p>
            <a:endParaRPr lang="de-CH"/>
          </a:p>
        </p:txBody>
      </p:sp>
      <p:sp>
        <p:nvSpPr>
          <p:cNvPr id="1035" name="Text Box 11"/>
          <p:cNvSpPr txBox="1">
            <a:spLocks noChangeArrowheads="1"/>
          </p:cNvSpPr>
          <p:nvPr/>
        </p:nvSpPr>
        <p:spPr bwMode="auto">
          <a:xfrm>
            <a:off x="900113" y="852488"/>
            <a:ext cx="7343775" cy="227012"/>
          </a:xfrm>
          <a:prstGeom prst="rect">
            <a:avLst/>
          </a:prstGeom>
          <a:noFill/>
          <a:ln w="9525">
            <a:noFill/>
            <a:miter lim="800000"/>
            <a:headEnd/>
            <a:tailEnd/>
          </a:ln>
          <a:effectLst/>
        </p:spPr>
        <p:txBody>
          <a:bodyPr lIns="0" tIns="36000" rIns="0" bIns="0"/>
          <a:lstStyle/>
          <a:p>
            <a:pPr>
              <a:spcBef>
                <a:spcPct val="50000"/>
              </a:spcBef>
            </a:pPr>
            <a:r>
              <a:rPr lang="de-CH" sz="1400" b="1" dirty="0" smtClean="0"/>
              <a:t>Klinische Psychologie, Psychotherapie und Psychoanalyse</a:t>
            </a:r>
            <a:endParaRPr lang="de-CH" sz="1400" b="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de.wikipedia.org/wiki/Stanford_University" TargetMode="External"/><Relationship Id="rId2" Type="http://schemas.openxmlformats.org/officeDocument/2006/relationships/hyperlink" Target="http://de.wikipedia.org/wiki/Columbia_University" TargetMode="External"/><Relationship Id="rId1" Type="http://schemas.openxmlformats.org/officeDocument/2006/relationships/slideLayout" Target="../slideLayouts/slideLayout6.xml"/><Relationship Id="rId4" Type="http://schemas.openxmlformats.org/officeDocument/2006/relationships/hyperlink" Target="http://de.wikipedia.org/wiki/Marshmall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de-CH" dirty="0" smtClean="0"/>
              <a:t>15.4.2011</a:t>
            </a:r>
            <a:endParaRPr lang="de-CH" dirty="0"/>
          </a:p>
        </p:txBody>
      </p:sp>
      <p:sp>
        <p:nvSpPr>
          <p:cNvPr id="5" name="Rectangle 6"/>
          <p:cNvSpPr>
            <a:spLocks noGrp="1" noChangeArrowheads="1"/>
          </p:cNvSpPr>
          <p:nvPr>
            <p:ph type="sldNum" sz="quarter" idx="4"/>
          </p:nvPr>
        </p:nvSpPr>
        <p:spPr/>
        <p:txBody>
          <a:bodyPr/>
          <a:lstStyle/>
          <a:p>
            <a:r>
              <a:rPr lang="de-CH"/>
              <a:t>Seite </a:t>
            </a:r>
            <a:fld id="{B332471F-A5FE-4D5B-ABB3-C7212CCCB79B}" type="slidenum">
              <a:rPr lang="de-CH"/>
              <a:pPr/>
              <a:t>1</a:t>
            </a:fld>
            <a:endParaRPr lang="de-CH"/>
          </a:p>
        </p:txBody>
      </p:sp>
      <p:sp>
        <p:nvSpPr>
          <p:cNvPr id="2050" name="Rectangle 2"/>
          <p:cNvSpPr>
            <a:spLocks noGrp="1" noChangeArrowheads="1"/>
          </p:cNvSpPr>
          <p:nvPr>
            <p:ph type="ctrTitle"/>
          </p:nvPr>
        </p:nvSpPr>
        <p:spPr/>
        <p:txBody>
          <a:bodyPr/>
          <a:lstStyle/>
          <a:p>
            <a:pPr algn="ctr"/>
            <a:r>
              <a:rPr lang="de-CH" dirty="0" smtClean="0"/>
              <a:t>Erzählen als Kultivierung des Wünschens</a:t>
            </a:r>
            <a:endParaRPr lang="de-CH" dirty="0"/>
          </a:p>
        </p:txBody>
      </p:sp>
      <p:sp>
        <p:nvSpPr>
          <p:cNvPr id="2051" name="Rectangle 3"/>
          <p:cNvSpPr>
            <a:spLocks noGrp="1" noChangeArrowheads="1"/>
          </p:cNvSpPr>
          <p:nvPr>
            <p:ph type="subTitle" idx="1"/>
          </p:nvPr>
        </p:nvSpPr>
        <p:spPr/>
        <p:txBody>
          <a:bodyPr/>
          <a:lstStyle/>
          <a:p>
            <a:pPr algn="ctr"/>
            <a:r>
              <a:rPr lang="de-CH" b="1" dirty="0" smtClean="0"/>
              <a:t>Brigitte </a:t>
            </a:r>
            <a:r>
              <a:rPr lang="de-CH" b="1" dirty="0" err="1" smtClean="0"/>
              <a:t>Boothe</a:t>
            </a:r>
            <a:endParaRPr lang="de-CH" b="1" dirty="0" smtClean="0"/>
          </a:p>
          <a:p>
            <a:pPr algn="ctr"/>
            <a:endParaRPr lang="de-CH" dirty="0" smtClean="0"/>
          </a:p>
          <a:p>
            <a:pPr algn="ctr"/>
            <a:r>
              <a:rPr lang="de-CH" dirty="0" smtClean="0"/>
              <a:t>Budapest 15.4. 2011</a:t>
            </a:r>
          </a:p>
          <a:p>
            <a:pPr algn="ctr"/>
            <a:r>
              <a:rPr lang="de-CH" i="1" dirty="0" smtClean="0"/>
              <a:t>Ringvorlesung Wissenschaftsbrücke Ungarn-Deutschland</a:t>
            </a:r>
          </a:p>
          <a:p>
            <a:endParaRPr lang="de-CH"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10</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2276872"/>
            <a:ext cx="7343775" cy="2376611"/>
          </a:xfrm>
          <a:solidFill>
            <a:schemeClr val="accent2"/>
          </a:solidFill>
        </p:spPr>
        <p:txBody>
          <a:bodyPr/>
          <a:lstStyle/>
          <a:p>
            <a:r>
              <a:rPr lang="de-CH" sz="3200" dirty="0" smtClean="0"/>
              <a:t>Damit wird die Fähigkeit beschrieben, kurzfristig auf eine Gratifikation zugunsten langfristiger Ziele zu verzichten. </a:t>
            </a:r>
            <a:r>
              <a:rPr lang="de-CH" sz="3600" dirty="0" smtClean="0"/>
              <a:t/>
            </a:r>
            <a:br>
              <a:rPr lang="de-CH" sz="3600" dirty="0" smtClean="0"/>
            </a:br>
            <a:endParaRPr lang="de-CH" sz="3600" dirty="0">
              <a:solidFill>
                <a:srgbClr val="00B0F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11</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2276872"/>
            <a:ext cx="7343775" cy="2376611"/>
          </a:xfrm>
          <a:solidFill>
            <a:schemeClr val="accent2"/>
          </a:solidFill>
        </p:spPr>
        <p:txBody>
          <a:bodyPr/>
          <a:lstStyle/>
          <a:p>
            <a:r>
              <a:rPr lang="en-US" sz="2000" b="0" dirty="0" err="1" smtClean="0">
                <a:solidFill>
                  <a:schemeClr val="accent3"/>
                </a:solidFill>
              </a:rPr>
              <a:t>Mischel</a:t>
            </a:r>
            <a:r>
              <a:rPr lang="en-US" sz="2000" b="0" dirty="0" smtClean="0">
                <a:solidFill>
                  <a:schemeClr val="accent3"/>
                </a:solidFill>
              </a:rPr>
              <a:t>, W.; </a:t>
            </a:r>
            <a:r>
              <a:rPr lang="en-US" sz="2000" b="0" dirty="0" err="1" smtClean="0">
                <a:solidFill>
                  <a:schemeClr val="accent3"/>
                </a:solidFill>
              </a:rPr>
              <a:t>Shoda</a:t>
            </a:r>
            <a:r>
              <a:rPr lang="en-US" sz="2000" b="0" dirty="0" smtClean="0">
                <a:solidFill>
                  <a:schemeClr val="accent3"/>
                </a:solidFill>
              </a:rPr>
              <a:t>, Y.; Rodriguez, M. L. (1989). Delay of gratification in children. </a:t>
            </a:r>
            <a:r>
              <a:rPr lang="en-US" sz="2000" b="0" i="1" dirty="0" smtClean="0">
                <a:solidFill>
                  <a:schemeClr val="accent3"/>
                </a:solidFill>
              </a:rPr>
              <a:t>Science, 244,</a:t>
            </a:r>
            <a:r>
              <a:rPr lang="en-US" sz="2000" b="0" dirty="0" smtClean="0">
                <a:solidFill>
                  <a:schemeClr val="accent3"/>
                </a:solidFill>
              </a:rPr>
              <a:t> 933-938. </a:t>
            </a:r>
            <a:br>
              <a:rPr lang="en-US" sz="2000" b="0" dirty="0" smtClean="0">
                <a:solidFill>
                  <a:schemeClr val="accent3"/>
                </a:solidFill>
              </a:rPr>
            </a:br>
            <a:r>
              <a:rPr lang="en-US" sz="2000" b="0" dirty="0" smtClean="0">
                <a:solidFill>
                  <a:schemeClr val="accent3"/>
                </a:solidFill>
              </a:rPr>
              <a:t/>
            </a:r>
            <a:br>
              <a:rPr lang="en-US" sz="2000" b="0" dirty="0" smtClean="0">
                <a:solidFill>
                  <a:schemeClr val="accent3"/>
                </a:solidFill>
              </a:rPr>
            </a:br>
            <a:r>
              <a:rPr lang="en-US" sz="2000" b="0" dirty="0" err="1" smtClean="0">
                <a:solidFill>
                  <a:schemeClr val="accent3"/>
                </a:solidFill>
              </a:rPr>
              <a:t>Mischel</a:t>
            </a:r>
            <a:r>
              <a:rPr lang="en-US" sz="2000" b="0" dirty="0" smtClean="0">
                <a:solidFill>
                  <a:schemeClr val="accent3"/>
                </a:solidFill>
              </a:rPr>
              <a:t>, W.; </a:t>
            </a:r>
            <a:r>
              <a:rPr lang="en-US" sz="2000" b="0" dirty="0" err="1" smtClean="0">
                <a:solidFill>
                  <a:schemeClr val="accent3"/>
                </a:solidFill>
              </a:rPr>
              <a:t>Ayduk</a:t>
            </a:r>
            <a:r>
              <a:rPr lang="en-US" sz="2000" b="0" dirty="0" smtClean="0">
                <a:solidFill>
                  <a:schemeClr val="accent3"/>
                </a:solidFill>
              </a:rPr>
              <a:t>, O. (2004). Willpower in a cognitive-affective processing system: The dynamics of delay of gratification. In R. F. </a:t>
            </a:r>
            <a:r>
              <a:rPr lang="en-US" sz="2000" b="0" dirty="0" err="1" smtClean="0">
                <a:solidFill>
                  <a:schemeClr val="accent3"/>
                </a:solidFill>
              </a:rPr>
              <a:t>Baumeister</a:t>
            </a:r>
            <a:r>
              <a:rPr lang="en-US" sz="2000" b="0" dirty="0" smtClean="0">
                <a:solidFill>
                  <a:schemeClr val="accent3"/>
                </a:solidFill>
              </a:rPr>
              <a:t> &amp; K. D. </a:t>
            </a:r>
            <a:r>
              <a:rPr lang="en-US" sz="2000" b="0" dirty="0" err="1" smtClean="0">
                <a:solidFill>
                  <a:schemeClr val="accent3"/>
                </a:solidFill>
              </a:rPr>
              <a:t>Vohs</a:t>
            </a:r>
            <a:r>
              <a:rPr lang="en-US" sz="2000" b="0" dirty="0" smtClean="0">
                <a:solidFill>
                  <a:schemeClr val="accent3"/>
                </a:solidFill>
              </a:rPr>
              <a:t> (Eds.), </a:t>
            </a:r>
            <a:r>
              <a:rPr lang="en-US" sz="2000" b="0" i="1" dirty="0" smtClean="0">
                <a:solidFill>
                  <a:schemeClr val="accent3"/>
                </a:solidFill>
              </a:rPr>
              <a:t>Handbook of self-regulation: Research, Theory, and Applications(pp. 99-129)</a:t>
            </a:r>
            <a:r>
              <a:rPr lang="en-US" sz="2000" b="0" dirty="0" smtClean="0">
                <a:solidFill>
                  <a:schemeClr val="accent3"/>
                </a:solidFill>
              </a:rPr>
              <a:t>. New York: Guilford</a:t>
            </a:r>
            <a:endParaRPr lang="de-CH" sz="2000" b="0" dirty="0">
              <a:solidFill>
                <a:schemeClr val="accent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12</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2276872"/>
            <a:ext cx="7343775" cy="2376611"/>
          </a:xfrm>
          <a:solidFill>
            <a:schemeClr val="accent2"/>
          </a:solidFill>
        </p:spPr>
        <p:txBody>
          <a:bodyPr/>
          <a:lstStyle/>
          <a:p>
            <a:r>
              <a:rPr lang="de-CH" sz="3200" dirty="0" smtClean="0">
                <a:solidFill>
                  <a:schemeClr val="tx2">
                    <a:lumMod val="60000"/>
                    <a:lumOff val="40000"/>
                  </a:schemeClr>
                </a:solidFill>
              </a:rPr>
              <a:t>Die Gratifikation ist nach Aufschub erreichbar:</a:t>
            </a:r>
            <a:br>
              <a:rPr lang="de-CH" sz="3200" dirty="0" smtClean="0">
                <a:solidFill>
                  <a:schemeClr val="tx2">
                    <a:lumMod val="60000"/>
                    <a:lumOff val="40000"/>
                  </a:schemeClr>
                </a:solidFill>
              </a:rPr>
            </a:br>
            <a:r>
              <a:rPr lang="de-CH" sz="3200" dirty="0" smtClean="0">
                <a:solidFill>
                  <a:srgbClr val="FFFF00"/>
                </a:solidFill>
              </a:rPr>
              <a:t>Mit welchen Massnahmen schafft die Person </a:t>
            </a:r>
            <a:r>
              <a:rPr lang="de-CH" sz="3200" dirty="0" err="1" smtClean="0">
                <a:solidFill>
                  <a:srgbClr val="FFFF00"/>
                </a:solidFill>
              </a:rPr>
              <a:t>Aufschubtoleranz</a:t>
            </a:r>
            <a:r>
              <a:rPr lang="de-CH" sz="3200" dirty="0" smtClean="0">
                <a:solidFill>
                  <a:srgbClr val="FFFF00"/>
                </a:solidFill>
              </a:rPr>
              <a:t>?</a:t>
            </a:r>
            <a:r>
              <a:rPr lang="de-CH" sz="3200" dirty="0" smtClean="0">
                <a:solidFill>
                  <a:schemeClr val="tx2">
                    <a:lumMod val="60000"/>
                    <a:lumOff val="40000"/>
                  </a:schemeClr>
                </a:solidFill>
              </a:rPr>
              <a:t/>
            </a:r>
            <a:br>
              <a:rPr lang="de-CH" sz="3200" dirty="0" smtClean="0">
                <a:solidFill>
                  <a:schemeClr val="tx2">
                    <a:lumMod val="60000"/>
                    <a:lumOff val="40000"/>
                  </a:schemeClr>
                </a:solidFill>
              </a:rPr>
            </a:br>
            <a:endParaRPr lang="de-CH" sz="3600" dirty="0">
              <a:solidFill>
                <a:srgbClr val="00B0F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13</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2276872"/>
            <a:ext cx="7343775" cy="2376611"/>
          </a:xfrm>
          <a:solidFill>
            <a:schemeClr val="accent2"/>
          </a:solidFill>
        </p:spPr>
        <p:txBody>
          <a:bodyPr/>
          <a:lstStyle/>
          <a:p>
            <a:r>
              <a:rPr lang="de-CH" sz="3600" dirty="0" smtClean="0">
                <a:solidFill>
                  <a:srgbClr val="00B0F0"/>
                </a:solidFill>
              </a:rPr>
              <a:t>Der </a:t>
            </a:r>
            <a:r>
              <a:rPr lang="de-CH" sz="3600" dirty="0" err="1" smtClean="0">
                <a:solidFill>
                  <a:srgbClr val="00B0F0"/>
                </a:solidFill>
              </a:rPr>
              <a:t>Marshmallowtest</a:t>
            </a:r>
            <a:r>
              <a:rPr lang="de-CH" sz="3600" dirty="0" smtClean="0">
                <a:solidFill>
                  <a:srgbClr val="00B0F0"/>
                </a:solidFill>
              </a:rPr>
              <a:t/>
            </a:r>
            <a:br>
              <a:rPr lang="de-CH" sz="3600" dirty="0" smtClean="0">
                <a:solidFill>
                  <a:srgbClr val="00B0F0"/>
                </a:solidFill>
              </a:rPr>
            </a:br>
            <a:r>
              <a:rPr lang="de-CH" sz="3600" dirty="0" smtClean="0">
                <a:solidFill>
                  <a:srgbClr val="00B0F0"/>
                </a:solidFill>
              </a:rPr>
              <a:t/>
            </a:r>
            <a:br>
              <a:rPr lang="de-CH" sz="3600" dirty="0" smtClean="0">
                <a:solidFill>
                  <a:srgbClr val="00B0F0"/>
                </a:solidFill>
              </a:rPr>
            </a:br>
            <a:r>
              <a:rPr lang="de-CH" sz="2800" b="0" dirty="0" smtClean="0">
                <a:solidFill>
                  <a:schemeClr val="tx1">
                    <a:lumMod val="75000"/>
                    <a:lumOff val="25000"/>
                  </a:schemeClr>
                </a:solidFill>
              </a:rPr>
              <a:t>http://www.youtube.com/watch?v=Y7kjsb7iyms</a:t>
            </a:r>
            <a:endParaRPr lang="de-CH" sz="2800" b="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Erzählen, Aufschub und mentale Regulierung</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14</a:t>
            </a:fld>
            <a:endParaRPr lang="de-CH"/>
          </a:p>
        </p:txBody>
      </p:sp>
      <p:sp>
        <p:nvSpPr>
          <p:cNvPr id="6146" name="Rectangle 2"/>
          <p:cNvSpPr>
            <a:spLocks noGrp="1" noChangeArrowheads="1"/>
          </p:cNvSpPr>
          <p:nvPr>
            <p:ph type="title"/>
          </p:nvPr>
        </p:nvSpPr>
        <p:spPr/>
        <p:txBody>
          <a:bodyPr/>
          <a:lstStyle/>
          <a:p>
            <a:r>
              <a:rPr lang="de-CH" dirty="0" smtClean="0"/>
              <a:t>Überblick</a:t>
            </a:r>
            <a:endParaRPr lang="de-CH" dirty="0"/>
          </a:p>
        </p:txBody>
      </p:sp>
      <p:sp>
        <p:nvSpPr>
          <p:cNvPr id="6147" name="Rectangle 3"/>
          <p:cNvSpPr>
            <a:spLocks noGrp="1" noChangeArrowheads="1"/>
          </p:cNvSpPr>
          <p:nvPr>
            <p:ph type="body" idx="1"/>
          </p:nvPr>
        </p:nvSpPr>
        <p:spPr/>
        <p:txBody>
          <a:bodyPr/>
          <a:lstStyle/>
          <a:p>
            <a:pPr lvl="1"/>
            <a:r>
              <a:rPr lang="de-CH" sz="2400" dirty="0" smtClean="0"/>
              <a:t>Die mentale Regulierung des Befindens am Anfang des Lebens</a:t>
            </a:r>
            <a:endParaRPr lang="de-CH" sz="2400" dirty="0"/>
          </a:p>
          <a:p>
            <a:pPr lvl="1"/>
            <a:r>
              <a:rPr lang="de-CH" sz="2400" dirty="0" smtClean="0"/>
              <a:t>Das Narrativ  und die mentale Regulierung des Befindens am Anfang des Lebens</a:t>
            </a:r>
          </a:p>
          <a:p>
            <a:pPr lvl="1"/>
            <a:r>
              <a:rPr lang="de-CH" sz="2400" dirty="0" smtClean="0"/>
              <a:t>Das Narrativ  und die mentale Regulierung des Befindens im Lebenslauf</a:t>
            </a:r>
          </a:p>
          <a:p>
            <a:pPr lvl="1"/>
            <a:r>
              <a:rPr lang="de-CH" sz="2400" dirty="0" smtClean="0"/>
              <a:t>Kultivierung des Wünschens im Erzählen</a:t>
            </a:r>
          </a:p>
          <a:p>
            <a:pPr lvl="1"/>
            <a:r>
              <a:rPr lang="de-CH" sz="2400" dirty="0" smtClean="0"/>
              <a:t>Kulturelle narrative Muster und Wunschdichtung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Die Schaffung guter autobiografischer Erinnerungen</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15</a:t>
            </a:fld>
            <a:endParaRPr lang="de-CH"/>
          </a:p>
        </p:txBody>
      </p:sp>
      <p:sp>
        <p:nvSpPr>
          <p:cNvPr id="6146" name="Rectangle 2"/>
          <p:cNvSpPr>
            <a:spLocks noGrp="1" noChangeArrowheads="1"/>
          </p:cNvSpPr>
          <p:nvPr>
            <p:ph type="title"/>
          </p:nvPr>
        </p:nvSpPr>
        <p:spPr/>
        <p:txBody>
          <a:bodyPr/>
          <a:lstStyle/>
          <a:p>
            <a:r>
              <a:rPr lang="de-CH" sz="1800" dirty="0" smtClean="0"/>
              <a:t>Die kommunikative Regulierung des Befindens am Anfang des Lebens: </a:t>
            </a:r>
            <a:r>
              <a:rPr lang="de-CH" sz="1800" dirty="0" smtClean="0">
                <a:solidFill>
                  <a:srgbClr val="891D7C"/>
                </a:solidFill>
              </a:rPr>
              <a:t>Lustvolle Kommunikation</a:t>
            </a:r>
            <a:endParaRPr lang="de-CH" sz="1800" dirty="0">
              <a:solidFill>
                <a:srgbClr val="891D7C"/>
              </a:solidFill>
            </a:endParaRPr>
          </a:p>
        </p:txBody>
      </p:sp>
      <p:sp>
        <p:nvSpPr>
          <p:cNvPr id="6147" name="Rectangle 3"/>
          <p:cNvSpPr>
            <a:spLocks noGrp="1" noChangeArrowheads="1"/>
          </p:cNvSpPr>
          <p:nvPr>
            <p:ph type="body" idx="1"/>
          </p:nvPr>
        </p:nvSpPr>
        <p:spPr>
          <a:xfrm>
            <a:off x="900113" y="1988841"/>
            <a:ext cx="7343775" cy="4248472"/>
          </a:xfrm>
        </p:spPr>
        <p:txBody>
          <a:bodyPr/>
          <a:lstStyle/>
          <a:p>
            <a:pPr lvl="1">
              <a:buNone/>
            </a:pPr>
            <a:r>
              <a:rPr lang="de-CH" sz="2400" dirty="0" smtClean="0"/>
              <a:t>	</a:t>
            </a:r>
          </a:p>
          <a:p>
            <a:pPr lvl="1">
              <a:buNone/>
            </a:pPr>
            <a:endParaRPr lang="de-CH" sz="2400" dirty="0"/>
          </a:p>
        </p:txBody>
      </p:sp>
      <p:pic>
        <p:nvPicPr>
          <p:cNvPr id="7" name="Picture 2"/>
          <p:cNvPicPr>
            <a:picLocks noChangeAspect="1" noChangeArrowheads="1"/>
          </p:cNvPicPr>
          <p:nvPr/>
        </p:nvPicPr>
        <p:blipFill>
          <a:blip r:embed="rId2" cstate="print"/>
          <a:srcRect/>
          <a:stretch>
            <a:fillRect/>
          </a:stretch>
        </p:blipFill>
        <p:spPr bwMode="auto">
          <a:xfrm>
            <a:off x="1714500" y="1988840"/>
            <a:ext cx="5214938" cy="3888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Die </a:t>
            </a:r>
            <a:r>
              <a:rPr lang="de-CH" sz="1200" b="1" dirty="0" err="1" smtClean="0">
                <a:solidFill>
                  <a:srgbClr val="8D1964"/>
                </a:solidFill>
              </a:rPr>
              <a:t>präautonome</a:t>
            </a:r>
            <a:r>
              <a:rPr lang="de-CH" sz="1200" b="1" dirty="0" smtClean="0">
                <a:solidFill>
                  <a:srgbClr val="8D1964"/>
                </a:solidFill>
              </a:rPr>
              <a:t> menschliche Existenz</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16</a:t>
            </a:fld>
            <a:endParaRPr lang="de-CH"/>
          </a:p>
        </p:txBody>
      </p:sp>
      <p:sp>
        <p:nvSpPr>
          <p:cNvPr id="6146" name="Rectangle 2"/>
          <p:cNvSpPr>
            <a:spLocks noGrp="1" noChangeArrowheads="1"/>
          </p:cNvSpPr>
          <p:nvPr>
            <p:ph type="title"/>
          </p:nvPr>
        </p:nvSpPr>
        <p:spPr/>
        <p:txBody>
          <a:bodyPr/>
          <a:lstStyle/>
          <a:p>
            <a:pPr lvl="1"/>
            <a:r>
              <a:rPr lang="de-CH" sz="1800" dirty="0" smtClean="0"/>
              <a:t>Die Selbst-Regulierung des Befindens am Anfang des Lebens: </a:t>
            </a:r>
            <a:r>
              <a:rPr lang="de-CH" sz="1800" dirty="0" smtClean="0">
                <a:solidFill>
                  <a:srgbClr val="8D1964"/>
                </a:solidFill>
              </a:rPr>
              <a:t>Selbststimulation und Selbstberuhigung</a:t>
            </a:r>
            <a:r>
              <a:rPr lang="de-CH" dirty="0" smtClean="0"/>
              <a:t/>
            </a:r>
            <a:br>
              <a:rPr lang="de-CH" dirty="0" smtClean="0"/>
            </a:br>
            <a:endParaRPr lang="de-CH" dirty="0"/>
          </a:p>
        </p:txBody>
      </p:sp>
      <p:sp>
        <p:nvSpPr>
          <p:cNvPr id="6147" name="Rectangle 3"/>
          <p:cNvSpPr>
            <a:spLocks noGrp="1" noChangeArrowheads="1"/>
          </p:cNvSpPr>
          <p:nvPr>
            <p:ph type="body" idx="1"/>
          </p:nvPr>
        </p:nvSpPr>
        <p:spPr/>
        <p:txBody>
          <a:bodyPr/>
          <a:lstStyle/>
          <a:p>
            <a:pPr lvl="1"/>
            <a:endParaRPr lang="de-CH" sz="2400" dirty="0" smtClean="0"/>
          </a:p>
        </p:txBody>
      </p:sp>
      <p:pic>
        <p:nvPicPr>
          <p:cNvPr id="1026" name="Picture 2"/>
          <p:cNvPicPr>
            <a:picLocks noChangeAspect="1" noChangeArrowheads="1"/>
          </p:cNvPicPr>
          <p:nvPr/>
        </p:nvPicPr>
        <p:blipFill>
          <a:blip r:embed="rId2" cstate="print"/>
          <a:srcRect/>
          <a:stretch>
            <a:fillRect/>
          </a:stretch>
        </p:blipFill>
        <p:spPr bwMode="auto">
          <a:xfrm>
            <a:off x="1259632" y="2205037"/>
            <a:ext cx="6192093" cy="3887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908175" y="6524625"/>
            <a:ext cx="5256213" cy="215900"/>
          </a:xfrm>
        </p:spPr>
        <p:txBody>
          <a:bodyPr/>
          <a:lstStyle/>
          <a:p>
            <a:r>
              <a:rPr lang="de-CH" sz="1200" b="1" dirty="0" smtClean="0">
                <a:solidFill>
                  <a:srgbClr val="8D1964"/>
                </a:solidFill>
              </a:rPr>
              <a:t>Die  Verarbeitung von Eindrücken – die Evokation des Bekömmlichen</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17</a:t>
            </a:fld>
            <a:endParaRPr lang="de-CH"/>
          </a:p>
        </p:txBody>
      </p:sp>
      <p:sp>
        <p:nvSpPr>
          <p:cNvPr id="6146" name="Rectangle 2"/>
          <p:cNvSpPr>
            <a:spLocks noGrp="1" noChangeArrowheads="1"/>
          </p:cNvSpPr>
          <p:nvPr>
            <p:ph type="title"/>
          </p:nvPr>
        </p:nvSpPr>
        <p:spPr>
          <a:xfrm>
            <a:off x="900113" y="1268413"/>
            <a:ext cx="7343775" cy="648419"/>
          </a:xfrm>
        </p:spPr>
        <p:txBody>
          <a:bodyPr/>
          <a:lstStyle/>
          <a:p>
            <a:pPr lvl="1"/>
            <a:r>
              <a:rPr lang="de-CH" sz="2000" dirty="0" smtClean="0"/>
              <a:t>Die mentale Regulierung des Befindens am Anfang des Lebens</a:t>
            </a:r>
            <a:r>
              <a:rPr lang="de-CH" sz="2000" dirty="0" smtClean="0">
                <a:solidFill>
                  <a:srgbClr val="891D7C"/>
                </a:solidFill>
              </a:rPr>
              <a:t>: Evokation von Eindrücken</a:t>
            </a:r>
            <a:r>
              <a:rPr lang="de-CH" dirty="0" smtClean="0"/>
              <a:t/>
            </a:r>
            <a:br>
              <a:rPr lang="de-CH" dirty="0" smtClean="0"/>
            </a:br>
            <a:endParaRPr lang="de-CH" dirty="0"/>
          </a:p>
        </p:txBody>
      </p:sp>
      <p:pic>
        <p:nvPicPr>
          <p:cNvPr id="2051" name="Picture 3"/>
          <p:cNvPicPr>
            <a:picLocks noChangeAspect="1" noChangeArrowheads="1"/>
          </p:cNvPicPr>
          <p:nvPr/>
        </p:nvPicPr>
        <p:blipFill>
          <a:blip r:embed="rId2" cstate="print"/>
          <a:srcRect/>
          <a:stretch>
            <a:fillRect/>
          </a:stretch>
        </p:blipFill>
        <p:spPr bwMode="auto">
          <a:xfrm>
            <a:off x="2699792" y="2205038"/>
            <a:ext cx="3960439" cy="3456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908175" y="6524625"/>
            <a:ext cx="5256213" cy="215900"/>
          </a:xfrm>
        </p:spPr>
        <p:txBody>
          <a:bodyPr/>
          <a:lstStyle/>
          <a:p>
            <a:r>
              <a:rPr lang="de-CH" sz="1200" b="1" dirty="0" smtClean="0">
                <a:solidFill>
                  <a:srgbClr val="8D1964"/>
                </a:solidFill>
              </a:rPr>
              <a:t>Hingabe des Kindes an den narrativen Sound</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18</a:t>
            </a:fld>
            <a:endParaRPr lang="de-CH"/>
          </a:p>
        </p:txBody>
      </p:sp>
      <p:sp>
        <p:nvSpPr>
          <p:cNvPr id="6146" name="Rectangle 2"/>
          <p:cNvSpPr>
            <a:spLocks noGrp="1" noChangeArrowheads="1"/>
          </p:cNvSpPr>
          <p:nvPr>
            <p:ph type="title"/>
          </p:nvPr>
        </p:nvSpPr>
        <p:spPr/>
        <p:txBody>
          <a:bodyPr/>
          <a:lstStyle/>
          <a:p>
            <a:pPr lvl="1"/>
            <a:r>
              <a:rPr lang="de-CH" sz="2000" dirty="0" smtClean="0"/>
              <a:t>Das Narrativ  und die mentale Regulierung des Befindens am Anfang des Lebens</a:t>
            </a:r>
            <a:r>
              <a:rPr lang="de-CH" dirty="0" smtClean="0"/>
              <a:t/>
            </a:r>
            <a:br>
              <a:rPr lang="de-CH" dirty="0" smtClean="0"/>
            </a:br>
            <a:endParaRPr lang="de-CH" dirty="0"/>
          </a:p>
        </p:txBody>
      </p:sp>
      <p:sp>
        <p:nvSpPr>
          <p:cNvPr id="6147" name="Rectangle 3"/>
          <p:cNvSpPr>
            <a:spLocks noGrp="1" noChangeArrowheads="1"/>
          </p:cNvSpPr>
          <p:nvPr>
            <p:ph type="body" idx="1"/>
          </p:nvPr>
        </p:nvSpPr>
        <p:spPr/>
        <p:txBody>
          <a:bodyPr/>
          <a:lstStyle/>
          <a:p>
            <a:pPr lvl="1">
              <a:buNone/>
            </a:pPr>
            <a:r>
              <a:rPr lang="de-CH" sz="2400" dirty="0" smtClean="0"/>
              <a:t>Das Kind als Figur im elterlichen Erzählen</a:t>
            </a:r>
          </a:p>
        </p:txBody>
      </p:sp>
      <p:pic>
        <p:nvPicPr>
          <p:cNvPr id="7" name="Picture 4"/>
          <p:cNvPicPr>
            <a:picLocks noChangeAspect="1" noChangeArrowheads="1"/>
          </p:cNvPicPr>
          <p:nvPr/>
        </p:nvPicPr>
        <p:blipFill>
          <a:blip r:embed="rId2" cstate="print"/>
          <a:srcRect/>
          <a:stretch>
            <a:fillRect/>
          </a:stretch>
        </p:blipFill>
        <p:spPr bwMode="auto">
          <a:xfrm>
            <a:off x="1857375" y="2780928"/>
            <a:ext cx="5429250" cy="33118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Einbettung des Kindes in den narrativen Sound</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19</a:t>
            </a:fld>
            <a:endParaRPr lang="de-CH"/>
          </a:p>
        </p:txBody>
      </p:sp>
      <p:sp>
        <p:nvSpPr>
          <p:cNvPr id="6146" name="Rectangle 2"/>
          <p:cNvSpPr>
            <a:spLocks noGrp="1" noChangeArrowheads="1"/>
          </p:cNvSpPr>
          <p:nvPr>
            <p:ph type="title"/>
          </p:nvPr>
        </p:nvSpPr>
        <p:spPr>
          <a:xfrm>
            <a:off x="827584" y="1268413"/>
            <a:ext cx="7343775" cy="503237"/>
          </a:xfrm>
        </p:spPr>
        <p:txBody>
          <a:bodyPr/>
          <a:lstStyle/>
          <a:p>
            <a:pPr lvl="1"/>
            <a:r>
              <a:rPr lang="de-CH" sz="1400" dirty="0" smtClean="0"/>
              <a:t>Das Narrativ  und die mentale Regulierung des Befindens am Anfang des Lebens</a:t>
            </a:r>
            <a:r>
              <a:rPr lang="de-CH" dirty="0" smtClean="0"/>
              <a:t/>
            </a:r>
            <a:br>
              <a:rPr lang="de-CH" dirty="0" smtClean="0"/>
            </a:br>
            <a:r>
              <a:rPr lang="de-CH" sz="1600" dirty="0" smtClean="0">
                <a:solidFill>
                  <a:srgbClr val="8D1964"/>
                </a:solidFill>
              </a:rPr>
              <a:t>Das Kind als Figur im elterlichen Erzählen</a:t>
            </a:r>
            <a:endParaRPr lang="de-CH" sz="1600" dirty="0">
              <a:solidFill>
                <a:srgbClr val="8D1964"/>
              </a:solidFill>
            </a:endParaRPr>
          </a:p>
        </p:txBody>
      </p:sp>
      <p:sp>
        <p:nvSpPr>
          <p:cNvPr id="6147" name="Rectangle 3"/>
          <p:cNvSpPr>
            <a:spLocks noGrp="1" noChangeArrowheads="1"/>
          </p:cNvSpPr>
          <p:nvPr>
            <p:ph type="body" idx="1"/>
          </p:nvPr>
        </p:nvSpPr>
        <p:spPr>
          <a:xfrm>
            <a:off x="900113" y="1771650"/>
            <a:ext cx="7343775" cy="4321175"/>
          </a:xfrm>
        </p:spPr>
        <p:txBody>
          <a:bodyPr/>
          <a:lstStyle/>
          <a:p>
            <a:pPr algn="ctr"/>
            <a:r>
              <a:rPr lang="de-CH" sz="2000" b="1" dirty="0" smtClean="0"/>
              <a:t>Wiegenlied</a:t>
            </a:r>
            <a:r>
              <a:rPr lang="de-CH" sz="2000" dirty="0" smtClean="0"/>
              <a:t> </a:t>
            </a:r>
          </a:p>
          <a:p>
            <a:pPr algn="ctr"/>
            <a:r>
              <a:rPr lang="de-CH" sz="2000" dirty="0" smtClean="0"/>
              <a:t>Schlaf, Kindchen, schlaf!</a:t>
            </a:r>
            <a:br>
              <a:rPr lang="de-CH" sz="2000" dirty="0" smtClean="0"/>
            </a:br>
            <a:r>
              <a:rPr lang="de-CH" sz="2000" dirty="0" smtClean="0"/>
              <a:t>Dein Vater </a:t>
            </a:r>
            <a:r>
              <a:rPr lang="de-CH" sz="2000" dirty="0" err="1" smtClean="0"/>
              <a:t>hüt</a:t>
            </a:r>
            <a:r>
              <a:rPr lang="de-CH" sz="2000" dirty="0" smtClean="0"/>
              <a:t>' die Schaf.</a:t>
            </a:r>
            <a:br>
              <a:rPr lang="de-CH" sz="2000" dirty="0" smtClean="0"/>
            </a:br>
            <a:r>
              <a:rPr lang="de-CH" sz="2000" dirty="0" smtClean="0"/>
              <a:t>Die Mutter </a:t>
            </a:r>
            <a:r>
              <a:rPr lang="de-CH" sz="2000" dirty="0" err="1" smtClean="0"/>
              <a:t>schüttelt's</a:t>
            </a:r>
            <a:r>
              <a:rPr lang="de-CH" sz="2000" dirty="0" smtClean="0"/>
              <a:t> </a:t>
            </a:r>
            <a:r>
              <a:rPr lang="de-CH" sz="2000" dirty="0" err="1" smtClean="0"/>
              <a:t>Bäumelein</a:t>
            </a:r>
            <a:r>
              <a:rPr lang="de-CH" sz="2000" dirty="0" smtClean="0"/>
              <a:t>,</a:t>
            </a:r>
            <a:br>
              <a:rPr lang="de-CH" sz="2000" dirty="0" smtClean="0"/>
            </a:br>
            <a:r>
              <a:rPr lang="de-CH" sz="2000" dirty="0" smtClean="0"/>
              <a:t>da fällt herab ein </a:t>
            </a:r>
            <a:r>
              <a:rPr lang="de-CH" sz="2000" dirty="0" err="1" smtClean="0"/>
              <a:t>Träumelein</a:t>
            </a:r>
            <a:r>
              <a:rPr lang="de-CH" sz="2000" dirty="0" smtClean="0"/>
              <a:t>.</a:t>
            </a:r>
            <a:br>
              <a:rPr lang="de-CH" sz="2000" dirty="0" smtClean="0"/>
            </a:br>
            <a:r>
              <a:rPr lang="de-CH" sz="2000" dirty="0" smtClean="0"/>
              <a:t>Schlaf, Kindchen, schlaf!</a:t>
            </a:r>
            <a:br>
              <a:rPr lang="de-CH" sz="2000" dirty="0" smtClean="0"/>
            </a:br>
            <a:endParaRPr lang="de-CH" sz="2000" dirty="0" smtClean="0"/>
          </a:p>
          <a:p>
            <a:pPr algn="ctr"/>
            <a:r>
              <a:rPr lang="de-CH" sz="2000" dirty="0" smtClean="0"/>
              <a:t>Schlaf, Kindchen, schlaf!</a:t>
            </a:r>
            <a:br>
              <a:rPr lang="de-CH" sz="2000" dirty="0" smtClean="0"/>
            </a:br>
            <a:r>
              <a:rPr lang="de-CH" sz="2000" dirty="0" smtClean="0"/>
              <a:t>Am Himmel </a:t>
            </a:r>
            <a:r>
              <a:rPr lang="de-CH" sz="2000" dirty="0" err="1" smtClean="0"/>
              <a:t>ziehn</a:t>
            </a:r>
            <a:r>
              <a:rPr lang="de-CH" sz="2000" dirty="0" smtClean="0"/>
              <a:t> die Schaf,</a:t>
            </a:r>
            <a:br>
              <a:rPr lang="de-CH" sz="2000" dirty="0" smtClean="0"/>
            </a:br>
            <a:r>
              <a:rPr lang="de-CH" sz="2000" dirty="0" smtClean="0"/>
              <a:t>der Mond, der ist das Schäferlein,</a:t>
            </a:r>
            <a:br>
              <a:rPr lang="de-CH" sz="2000" dirty="0" smtClean="0"/>
            </a:br>
            <a:r>
              <a:rPr lang="de-CH" sz="2000" dirty="0" smtClean="0"/>
              <a:t>die Sterne sind die Lämmerlein.</a:t>
            </a:r>
            <a:br>
              <a:rPr lang="de-CH" sz="2000" dirty="0" smtClean="0"/>
            </a:br>
            <a:r>
              <a:rPr lang="de-CH" sz="2000" dirty="0" smtClean="0"/>
              <a:t>Schlaf, Kindchen, schlaf!</a:t>
            </a:r>
            <a:r>
              <a:rPr lang="de-CH" sz="1200" dirty="0" smtClean="0"/>
              <a:t/>
            </a:r>
            <a:br>
              <a:rPr lang="de-CH" sz="1200" dirty="0" smtClean="0"/>
            </a:br>
            <a:endParaRPr lang="de-CH" sz="1200" dirty="0" smtClean="0"/>
          </a:p>
          <a:p>
            <a:pPr lvl="1"/>
            <a:endParaRPr lang="de-CH"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2</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1700808"/>
            <a:ext cx="7343775" cy="4176464"/>
          </a:xfrm>
          <a:solidFill>
            <a:schemeClr val="accent2"/>
          </a:solidFill>
        </p:spPr>
        <p:txBody>
          <a:bodyPr/>
          <a:lstStyle/>
          <a:p>
            <a:r>
              <a:rPr lang="de-CH" sz="1800" dirty="0" smtClean="0">
                <a:solidFill>
                  <a:schemeClr val="tx2">
                    <a:lumMod val="60000"/>
                    <a:lumOff val="40000"/>
                  </a:schemeClr>
                </a:solidFill>
              </a:rPr>
              <a:t>Zum Auftakt ein Beispiel</a:t>
            </a:r>
            <a:br>
              <a:rPr lang="de-CH" sz="1800" dirty="0" smtClean="0">
                <a:solidFill>
                  <a:schemeClr val="tx2">
                    <a:lumMod val="60000"/>
                    <a:lumOff val="40000"/>
                  </a:schemeClr>
                </a:solidFill>
              </a:rPr>
            </a:br>
            <a:r>
              <a:rPr lang="de-CH" sz="1800" dirty="0" smtClean="0">
                <a:solidFill>
                  <a:schemeClr val="tx2">
                    <a:lumMod val="60000"/>
                    <a:lumOff val="40000"/>
                  </a:schemeClr>
                </a:solidFill>
              </a:rPr>
              <a:t/>
            </a:r>
            <a:br>
              <a:rPr lang="de-CH" sz="1800" dirty="0" smtClean="0">
                <a:solidFill>
                  <a:schemeClr val="tx2">
                    <a:lumMod val="60000"/>
                    <a:lumOff val="40000"/>
                  </a:schemeClr>
                </a:solidFill>
              </a:rPr>
            </a:br>
            <a:r>
              <a:rPr lang="de-CH" sz="2000" i="1" dirty="0" smtClean="0"/>
              <a:t>ich </a:t>
            </a:r>
            <a:r>
              <a:rPr lang="de-CH" sz="2000" i="1" dirty="0" smtClean="0"/>
              <a:t>kann mich bloss noch erinnern ab dem 12. Lebensjahr</a:t>
            </a:r>
            <a:r>
              <a:rPr lang="de-CH" sz="2000" dirty="0" smtClean="0"/>
              <a:t/>
            </a:r>
            <a:br>
              <a:rPr lang="de-CH" sz="2000" dirty="0" smtClean="0"/>
            </a:br>
            <a:r>
              <a:rPr lang="de-CH" sz="2000" i="1" dirty="0" smtClean="0"/>
              <a:t>da </a:t>
            </a:r>
            <a:r>
              <a:rPr lang="de-CH" sz="2000" i="1" dirty="0" err="1" smtClean="0"/>
              <a:t>hatt</a:t>
            </a:r>
            <a:r>
              <a:rPr lang="de-CH" sz="2000" i="1" dirty="0" smtClean="0"/>
              <a:t>' ich so ein </a:t>
            </a:r>
            <a:r>
              <a:rPr lang="de-CH" sz="2000" i="1" dirty="0" smtClean="0"/>
              <a:t>Erlebnis</a:t>
            </a:r>
            <a:br>
              <a:rPr lang="de-CH" sz="2000" i="1" dirty="0" smtClean="0"/>
            </a:br>
            <a:r>
              <a:rPr lang="de-CH" sz="2000" i="1" dirty="0" smtClean="0"/>
              <a:t>da </a:t>
            </a:r>
            <a:r>
              <a:rPr lang="de-CH" sz="2000" i="1" dirty="0" smtClean="0"/>
              <a:t>bin ich mit mehreren spielen gegangen in Wald</a:t>
            </a:r>
            <a:r>
              <a:rPr lang="de-CH" sz="2000" dirty="0" smtClean="0"/>
              <a:t/>
            </a:r>
            <a:br>
              <a:rPr lang="de-CH" sz="2000" dirty="0" smtClean="0"/>
            </a:br>
            <a:r>
              <a:rPr lang="de-CH" sz="2000" i="1" dirty="0" smtClean="0"/>
              <a:t>äh </a:t>
            </a:r>
            <a:r>
              <a:rPr lang="de-CH" sz="2000" i="1" dirty="0" smtClean="0"/>
              <a:t>ältere waren </a:t>
            </a:r>
            <a:r>
              <a:rPr lang="de-CH" sz="2000" i="1" dirty="0" smtClean="0"/>
              <a:t>das</a:t>
            </a:r>
            <a:r>
              <a:rPr lang="de-CH" sz="2000" i="1" dirty="0" smtClean="0"/>
              <a:t>	</a:t>
            </a:r>
            <a:r>
              <a:rPr lang="de-CH" sz="2000" i="1" dirty="0" smtClean="0"/>
              <a:t/>
            </a:r>
            <a:br>
              <a:rPr lang="de-CH" sz="2000" i="1" dirty="0" smtClean="0"/>
            </a:br>
            <a:r>
              <a:rPr lang="de-CH" sz="2000" i="1" dirty="0" smtClean="0"/>
              <a:t>und </a:t>
            </a:r>
            <a:r>
              <a:rPr lang="de-CH" sz="2000" i="1" dirty="0" smtClean="0"/>
              <a:t>dann musste ich zwischen so 2 Holzstapel</a:t>
            </a:r>
            <a:r>
              <a:rPr lang="de-CH" sz="2000" dirty="0" smtClean="0"/>
              <a:t/>
            </a:r>
            <a:br>
              <a:rPr lang="de-CH" sz="2000" dirty="0" smtClean="0"/>
            </a:br>
            <a:r>
              <a:rPr lang="de-CH" sz="2000" i="1" dirty="0" smtClean="0"/>
              <a:t>in </a:t>
            </a:r>
            <a:r>
              <a:rPr lang="de-CH" sz="2000" i="1" dirty="0" smtClean="0"/>
              <a:t>so eine Rille musste ich da hineinklettern</a:t>
            </a:r>
            <a:r>
              <a:rPr lang="de-CH" sz="2000" dirty="0" smtClean="0"/>
              <a:t/>
            </a:r>
            <a:br>
              <a:rPr lang="de-CH" sz="2000" dirty="0" smtClean="0"/>
            </a:br>
            <a:r>
              <a:rPr lang="de-CH" sz="2000" i="1" dirty="0" smtClean="0"/>
              <a:t>das </a:t>
            </a:r>
            <a:r>
              <a:rPr lang="de-CH" sz="2000" i="1" dirty="0" smtClean="0"/>
              <a:t>war so der Inhalt vom Spiel</a:t>
            </a:r>
            <a:r>
              <a:rPr lang="de-CH" sz="2000" dirty="0" smtClean="0"/>
              <a:t/>
            </a:r>
            <a:br>
              <a:rPr lang="de-CH" sz="2000" dirty="0" smtClean="0"/>
            </a:br>
            <a:r>
              <a:rPr lang="de-CH" sz="2000" i="1" dirty="0" smtClean="0"/>
              <a:t>und </a:t>
            </a:r>
            <a:r>
              <a:rPr lang="de-CH" sz="2000" i="1" dirty="0" smtClean="0"/>
              <a:t>dann haben die was Dummes gemacht</a:t>
            </a:r>
            <a:r>
              <a:rPr lang="de-CH" sz="2000" dirty="0" smtClean="0"/>
              <a:t/>
            </a:r>
            <a:br>
              <a:rPr lang="de-CH" sz="2000" dirty="0" smtClean="0"/>
            </a:br>
            <a:r>
              <a:rPr lang="de-CH" sz="2000" i="1" dirty="0" smtClean="0"/>
              <a:t>die </a:t>
            </a:r>
            <a:r>
              <a:rPr lang="de-CH" sz="2000" i="1" dirty="0" smtClean="0"/>
              <a:t>haben sich nämlich oben drauf gesetzt und haben gesagt</a:t>
            </a:r>
            <a:r>
              <a:rPr lang="de-CH" sz="2000" dirty="0" smtClean="0"/>
              <a:t/>
            </a:r>
            <a:br>
              <a:rPr lang="de-CH" sz="2000" dirty="0" smtClean="0"/>
            </a:br>
            <a:r>
              <a:rPr lang="de-CH" sz="2000" i="1" dirty="0" smtClean="0"/>
              <a:t>sie </a:t>
            </a:r>
            <a:r>
              <a:rPr lang="de-CH" sz="2000" i="1" dirty="0" smtClean="0"/>
              <a:t>lassen mich nicht raus</a:t>
            </a:r>
            <a:r>
              <a:rPr lang="de-CH" sz="2000" dirty="0" smtClean="0"/>
              <a:t/>
            </a:r>
            <a:br>
              <a:rPr lang="de-CH" sz="2000" dirty="0" smtClean="0"/>
            </a:br>
            <a:r>
              <a:rPr lang="de-CH" sz="2000" i="1" dirty="0" smtClean="0"/>
              <a:t>gell</a:t>
            </a:r>
            <a:r>
              <a:rPr lang="de-CH" sz="1800" dirty="0" smtClean="0"/>
              <a:t/>
            </a:r>
            <a:br>
              <a:rPr lang="de-CH" sz="1800" dirty="0" smtClean="0"/>
            </a:br>
            <a:r>
              <a:rPr lang="de-CH" sz="1800" i="1" dirty="0" smtClean="0"/>
              <a:t>		</a:t>
            </a:r>
            <a:endParaRPr lang="de-CH" sz="1800" dirty="0">
              <a:solidFill>
                <a:srgbClr val="00B0F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Die Personalisierung des Kinds in der Triade</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20</a:t>
            </a:fld>
            <a:endParaRPr lang="de-CH"/>
          </a:p>
        </p:txBody>
      </p:sp>
      <p:sp>
        <p:nvSpPr>
          <p:cNvPr id="6146" name="Rectangle 2"/>
          <p:cNvSpPr>
            <a:spLocks noGrp="1" noChangeArrowheads="1"/>
          </p:cNvSpPr>
          <p:nvPr>
            <p:ph type="title"/>
          </p:nvPr>
        </p:nvSpPr>
        <p:spPr/>
        <p:txBody>
          <a:bodyPr/>
          <a:lstStyle/>
          <a:p>
            <a:r>
              <a:rPr lang="de-CH" sz="1400" dirty="0" smtClean="0"/>
              <a:t>Das Narrativ  und die mentale Regulierung des Befindens am Anfang des Lebens</a:t>
            </a:r>
            <a:br>
              <a:rPr lang="de-CH" sz="1400" dirty="0" smtClean="0"/>
            </a:br>
            <a:r>
              <a:rPr lang="de-CH" sz="1400" dirty="0" smtClean="0">
                <a:solidFill>
                  <a:srgbClr val="8D1964"/>
                </a:solidFill>
              </a:rPr>
              <a:t>Das Kind als Figur im elterlichen Erzählen</a:t>
            </a:r>
            <a:endParaRPr lang="de-CH" sz="1400" dirty="0"/>
          </a:p>
        </p:txBody>
      </p:sp>
      <p:sp>
        <p:nvSpPr>
          <p:cNvPr id="6147" name="Rectangle 3"/>
          <p:cNvSpPr>
            <a:spLocks noGrp="1" noChangeArrowheads="1"/>
          </p:cNvSpPr>
          <p:nvPr>
            <p:ph type="body" idx="1"/>
          </p:nvPr>
        </p:nvSpPr>
        <p:spPr>
          <a:xfrm>
            <a:off x="900113" y="1988840"/>
            <a:ext cx="7343775" cy="4103985"/>
          </a:xfrm>
        </p:spPr>
        <p:txBody>
          <a:bodyPr/>
          <a:lstStyle/>
          <a:p>
            <a:pPr algn="ctr"/>
            <a:r>
              <a:rPr lang="de-CH" sz="2000" dirty="0" smtClean="0"/>
              <a:t>Schlaf, Kindchen, schlaf!</a:t>
            </a:r>
            <a:br>
              <a:rPr lang="de-CH" sz="2000" dirty="0" smtClean="0"/>
            </a:br>
            <a:r>
              <a:rPr lang="de-CH" sz="2000" dirty="0" smtClean="0"/>
              <a:t>Dein Vater </a:t>
            </a:r>
            <a:r>
              <a:rPr lang="de-CH" sz="2000" dirty="0" err="1" smtClean="0"/>
              <a:t>hüt</a:t>
            </a:r>
            <a:r>
              <a:rPr lang="de-CH" sz="2000" dirty="0" smtClean="0"/>
              <a:t>' die Schaf.</a:t>
            </a:r>
            <a:br>
              <a:rPr lang="de-CH" sz="2000" dirty="0" smtClean="0"/>
            </a:br>
            <a:r>
              <a:rPr lang="de-CH" sz="2000" dirty="0" smtClean="0"/>
              <a:t>Deine Mutter </a:t>
            </a:r>
            <a:r>
              <a:rPr lang="de-CH" sz="2000" dirty="0" err="1" smtClean="0"/>
              <a:t>hütet's</a:t>
            </a:r>
            <a:r>
              <a:rPr lang="de-CH" sz="2000" dirty="0" smtClean="0"/>
              <a:t> </a:t>
            </a:r>
            <a:r>
              <a:rPr lang="de-CH" sz="2000" dirty="0" err="1" smtClean="0"/>
              <a:t>Böckelein</a:t>
            </a:r>
            <a:r>
              <a:rPr lang="de-CH" sz="2000" dirty="0" smtClean="0"/>
              <a:t/>
            </a:r>
            <a:br>
              <a:rPr lang="de-CH" sz="2000" dirty="0" smtClean="0"/>
            </a:br>
            <a:r>
              <a:rPr lang="de-CH" sz="2000" dirty="0" smtClean="0"/>
              <a:t>das bringt dir feine </a:t>
            </a:r>
            <a:r>
              <a:rPr lang="de-CH" sz="2000" dirty="0" err="1" smtClean="0"/>
              <a:t>Röckelein</a:t>
            </a:r>
            <a:r>
              <a:rPr lang="de-CH" sz="2000" dirty="0" smtClean="0"/>
              <a:t>.</a:t>
            </a:r>
            <a:br>
              <a:rPr lang="de-CH" sz="2000" dirty="0" smtClean="0"/>
            </a:br>
            <a:r>
              <a:rPr lang="de-CH" sz="2000" dirty="0" smtClean="0"/>
              <a:t>Schlaf, Kindchen, schlaf!</a:t>
            </a:r>
            <a:br>
              <a:rPr lang="de-CH" sz="2000" dirty="0" smtClean="0"/>
            </a:br>
            <a:endParaRPr lang="de-CH" sz="2000" dirty="0" smtClean="0"/>
          </a:p>
          <a:p>
            <a:pPr algn="ctr"/>
            <a:r>
              <a:rPr lang="de-CH" sz="2000" dirty="0" smtClean="0"/>
              <a:t>Schlaf, Kindchen, schlaf!</a:t>
            </a:r>
            <a:br>
              <a:rPr lang="de-CH" sz="2000" dirty="0" smtClean="0"/>
            </a:br>
            <a:r>
              <a:rPr lang="de-CH" sz="2000" dirty="0" smtClean="0"/>
              <a:t>Dann schenk ich dir ein Schaf,</a:t>
            </a:r>
            <a:br>
              <a:rPr lang="de-CH" sz="2000" dirty="0" smtClean="0"/>
            </a:br>
            <a:r>
              <a:rPr lang="de-CH" sz="2000" dirty="0" smtClean="0"/>
              <a:t>mit einer </a:t>
            </a:r>
            <a:r>
              <a:rPr lang="de-CH" sz="2000" dirty="0" err="1" smtClean="0"/>
              <a:t>güldnen</a:t>
            </a:r>
            <a:r>
              <a:rPr lang="de-CH" sz="2000" dirty="0" smtClean="0"/>
              <a:t> Schelle fein,</a:t>
            </a:r>
            <a:br>
              <a:rPr lang="de-CH" sz="2000" dirty="0" smtClean="0"/>
            </a:br>
            <a:r>
              <a:rPr lang="de-CH" sz="2000" dirty="0" smtClean="0"/>
              <a:t>das soll dein Spielgeselle sein.</a:t>
            </a:r>
            <a:br>
              <a:rPr lang="de-CH" sz="2000" dirty="0" smtClean="0"/>
            </a:br>
            <a:r>
              <a:rPr lang="de-CH" sz="2000" dirty="0" smtClean="0"/>
              <a:t>Schlaf, Kindchen, schlaf!</a:t>
            </a:r>
          </a:p>
          <a:p>
            <a:pPr lvl="1"/>
            <a:endParaRPr lang="de-CH" sz="2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err="1" smtClean="0">
                <a:solidFill>
                  <a:srgbClr val="8D1964"/>
                </a:solidFill>
              </a:rPr>
              <a:t>Triadische</a:t>
            </a:r>
            <a:r>
              <a:rPr lang="de-CH" sz="1200" b="1" dirty="0" smtClean="0">
                <a:solidFill>
                  <a:srgbClr val="8D1964"/>
                </a:solidFill>
              </a:rPr>
              <a:t> Beziehungsfiguren</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21</a:t>
            </a:fld>
            <a:endParaRPr lang="de-CH"/>
          </a:p>
        </p:txBody>
      </p:sp>
      <p:sp>
        <p:nvSpPr>
          <p:cNvPr id="6146" name="Rectangle 2"/>
          <p:cNvSpPr>
            <a:spLocks noGrp="1" noChangeArrowheads="1"/>
          </p:cNvSpPr>
          <p:nvPr>
            <p:ph type="title"/>
          </p:nvPr>
        </p:nvSpPr>
        <p:spPr/>
        <p:txBody>
          <a:bodyPr/>
          <a:lstStyle/>
          <a:p>
            <a:r>
              <a:rPr lang="de-CH" sz="1400" dirty="0" smtClean="0"/>
              <a:t>Das Narrativ  und die mentale Regulierung des Befindens am Anfang des Lebens</a:t>
            </a:r>
            <a:br>
              <a:rPr lang="de-CH" sz="1400" dirty="0" smtClean="0"/>
            </a:br>
            <a:r>
              <a:rPr lang="de-CH" sz="1400" dirty="0" smtClean="0">
                <a:solidFill>
                  <a:srgbClr val="8D1964"/>
                </a:solidFill>
              </a:rPr>
              <a:t>Das Kind als Figur im elterlichen Erzählen</a:t>
            </a:r>
            <a:endParaRPr lang="de-CH" sz="1400" dirty="0"/>
          </a:p>
        </p:txBody>
      </p:sp>
      <p:sp>
        <p:nvSpPr>
          <p:cNvPr id="6147" name="Rectangle 3"/>
          <p:cNvSpPr>
            <a:spLocks noGrp="1" noChangeArrowheads="1"/>
          </p:cNvSpPr>
          <p:nvPr>
            <p:ph type="body" idx="1"/>
          </p:nvPr>
        </p:nvSpPr>
        <p:spPr>
          <a:xfrm>
            <a:off x="900113" y="2204864"/>
            <a:ext cx="7343775" cy="3887961"/>
          </a:xfrm>
        </p:spPr>
        <p:txBody>
          <a:bodyPr/>
          <a:lstStyle/>
          <a:p>
            <a:pPr lvl="1"/>
            <a:r>
              <a:rPr lang="de-CH" sz="2400" dirty="0" smtClean="0"/>
              <a:t>Einbettung: </a:t>
            </a:r>
            <a:r>
              <a:rPr lang="de-CH" sz="2000" dirty="0" smtClean="0">
                <a:solidFill>
                  <a:srgbClr val="8D1964"/>
                </a:solidFill>
              </a:rPr>
              <a:t>Willkommen, Zugehörigkeit, Geschichte</a:t>
            </a:r>
          </a:p>
          <a:p>
            <a:pPr lvl="1"/>
            <a:r>
              <a:rPr lang="de-CH" sz="2400" dirty="0" smtClean="0"/>
              <a:t>Positionierung: </a:t>
            </a:r>
            <a:r>
              <a:rPr lang="de-CH" sz="2000" dirty="0" smtClean="0">
                <a:solidFill>
                  <a:srgbClr val="8D1964"/>
                </a:solidFill>
              </a:rPr>
              <a:t>Platz des Kindes im Raum der Beziehungen</a:t>
            </a:r>
          </a:p>
          <a:p>
            <a:pPr lvl="1"/>
            <a:r>
              <a:rPr lang="de-CH" sz="2400" dirty="0" smtClean="0"/>
              <a:t>Kontrolle: </a:t>
            </a:r>
            <a:r>
              <a:rPr lang="de-CH" sz="2000" dirty="0" smtClean="0">
                <a:solidFill>
                  <a:srgbClr val="8D1964"/>
                </a:solidFill>
              </a:rPr>
              <a:t>Wirkungsmacht im Raum der Beziehungen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908175" y="6309319"/>
            <a:ext cx="5256213" cy="431205"/>
          </a:xfrm>
        </p:spPr>
        <p:txBody>
          <a:bodyPr/>
          <a:lstStyle/>
          <a:p>
            <a:r>
              <a:rPr lang="de-CH" sz="1200" b="1" dirty="0" smtClean="0">
                <a:solidFill>
                  <a:srgbClr val="8D1964"/>
                </a:solidFill>
              </a:rPr>
              <a:t>Niemand ist jemand ohne Geschichte</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22</a:t>
            </a:fld>
            <a:endParaRPr lang="de-CH"/>
          </a:p>
        </p:txBody>
      </p:sp>
      <p:sp>
        <p:nvSpPr>
          <p:cNvPr id="6146" name="Rectangle 2"/>
          <p:cNvSpPr>
            <a:spLocks noGrp="1" noChangeArrowheads="1"/>
          </p:cNvSpPr>
          <p:nvPr>
            <p:ph type="title"/>
          </p:nvPr>
        </p:nvSpPr>
        <p:spPr/>
        <p:txBody>
          <a:bodyPr/>
          <a:lstStyle/>
          <a:p>
            <a:pPr lvl="1"/>
            <a:r>
              <a:rPr lang="de-CH" sz="1800" dirty="0" smtClean="0"/>
              <a:t>Das Narrativ  und die mentale Regulierung des Befindens im Lebenslauf</a:t>
            </a:r>
            <a:br>
              <a:rPr lang="de-CH" sz="1800" dirty="0" smtClean="0"/>
            </a:br>
            <a:endParaRPr lang="de-CH" dirty="0"/>
          </a:p>
        </p:txBody>
      </p:sp>
      <p:sp>
        <p:nvSpPr>
          <p:cNvPr id="6147" name="Rectangle 3"/>
          <p:cNvSpPr>
            <a:spLocks noGrp="1" noChangeArrowheads="1"/>
          </p:cNvSpPr>
          <p:nvPr>
            <p:ph type="body" idx="1"/>
          </p:nvPr>
        </p:nvSpPr>
        <p:spPr/>
        <p:txBody>
          <a:bodyPr/>
          <a:lstStyle/>
          <a:p>
            <a:pPr lvl="1">
              <a:buNone/>
            </a:pPr>
            <a:r>
              <a:rPr lang="de-CH" sz="2400" dirty="0" smtClean="0"/>
              <a:t>	</a:t>
            </a:r>
            <a:r>
              <a:rPr lang="de-CH" sz="3200" dirty="0" smtClean="0"/>
              <a:t>Von der </a:t>
            </a:r>
            <a:r>
              <a:rPr lang="de-CH" sz="3200" dirty="0" smtClean="0">
                <a:solidFill>
                  <a:srgbClr val="8D1964"/>
                </a:solidFill>
              </a:rPr>
              <a:t>Einbettung</a:t>
            </a:r>
            <a:r>
              <a:rPr lang="de-CH" sz="3200" dirty="0" smtClean="0"/>
              <a:t> des Kindes ins elterliche Erzählen </a:t>
            </a:r>
          </a:p>
          <a:p>
            <a:pPr lvl="1">
              <a:buNone/>
            </a:pPr>
            <a:r>
              <a:rPr lang="de-CH" sz="3200" dirty="0" smtClean="0"/>
              <a:t>	zur narrativen </a:t>
            </a:r>
            <a:r>
              <a:rPr lang="de-CH" sz="3200" dirty="0" err="1" smtClean="0">
                <a:solidFill>
                  <a:srgbClr val="8D1964"/>
                </a:solidFill>
              </a:rPr>
              <a:t>Kokonstruktion</a:t>
            </a:r>
            <a:endParaRPr lang="de-CH" sz="3200" dirty="0" smtClean="0">
              <a:solidFill>
                <a:srgbClr val="8D1964"/>
              </a:solidFill>
            </a:endParaRPr>
          </a:p>
          <a:p>
            <a:pPr lvl="1">
              <a:buNone/>
            </a:pPr>
            <a:r>
              <a:rPr lang="de-CH" sz="3200" dirty="0" smtClean="0"/>
              <a:t> 	zur Übernahme der narrativen </a:t>
            </a:r>
            <a:r>
              <a:rPr lang="de-CH" sz="3200" dirty="0" smtClean="0">
                <a:solidFill>
                  <a:srgbClr val="8D1964"/>
                </a:solidFill>
              </a:rPr>
              <a:t>Regie</a:t>
            </a:r>
          </a:p>
          <a:p>
            <a:pPr lvl="1">
              <a:buNone/>
            </a:pPr>
            <a:endParaRPr lang="de-CH"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908175" y="6315075"/>
            <a:ext cx="5256213" cy="425450"/>
          </a:xfrm>
        </p:spPr>
        <p:txBody>
          <a:bodyPr/>
          <a:lstStyle/>
          <a:p>
            <a:r>
              <a:rPr lang="de-CH" sz="1200" b="1" dirty="0" smtClean="0">
                <a:solidFill>
                  <a:srgbClr val="8D1964"/>
                </a:solidFill>
              </a:rPr>
              <a:t>Bedeutende Lebensereignisse, Lust und Selbsterprobung im elterlichen Blick</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23</a:t>
            </a:fld>
            <a:endParaRPr lang="de-CH"/>
          </a:p>
        </p:txBody>
      </p:sp>
      <p:sp>
        <p:nvSpPr>
          <p:cNvPr id="6146" name="Rectangle 2"/>
          <p:cNvSpPr>
            <a:spLocks noGrp="1" noChangeArrowheads="1"/>
          </p:cNvSpPr>
          <p:nvPr>
            <p:ph type="title"/>
          </p:nvPr>
        </p:nvSpPr>
        <p:spPr>
          <a:xfrm>
            <a:off x="900113" y="1124745"/>
            <a:ext cx="7343775" cy="646906"/>
          </a:xfrm>
        </p:spPr>
        <p:txBody>
          <a:bodyPr/>
          <a:lstStyle/>
          <a:p>
            <a:pPr lvl="1"/>
            <a:r>
              <a:rPr lang="de-CH" sz="1800" dirty="0" smtClean="0"/>
              <a:t>Das Narrativ  und die mentale Regulierung des Befindens im Lebenslauf</a:t>
            </a:r>
            <a:br>
              <a:rPr lang="de-CH" sz="1800" dirty="0" smtClean="0"/>
            </a:br>
            <a:endParaRPr lang="de-CH" dirty="0"/>
          </a:p>
        </p:txBody>
      </p:sp>
      <p:sp>
        <p:nvSpPr>
          <p:cNvPr id="6147" name="Rectangle 3"/>
          <p:cNvSpPr>
            <a:spLocks noGrp="1" noChangeArrowheads="1"/>
          </p:cNvSpPr>
          <p:nvPr>
            <p:ph type="body" idx="1"/>
          </p:nvPr>
        </p:nvSpPr>
        <p:spPr/>
        <p:txBody>
          <a:bodyPr/>
          <a:lstStyle/>
          <a:p>
            <a:pPr lvl="1">
              <a:buNone/>
            </a:pPr>
            <a:r>
              <a:rPr lang="de-CH" sz="2400" dirty="0" smtClean="0"/>
              <a:t>	</a:t>
            </a:r>
          </a:p>
        </p:txBody>
      </p:sp>
      <p:pic>
        <p:nvPicPr>
          <p:cNvPr id="7" name="Picture 7" descr="7"/>
          <p:cNvPicPr>
            <a:picLocks noChangeAspect="1" noChangeArrowheads="1"/>
          </p:cNvPicPr>
          <p:nvPr/>
        </p:nvPicPr>
        <p:blipFill>
          <a:blip r:embed="rId2" cstate="print"/>
          <a:srcRect/>
          <a:stretch>
            <a:fillRect/>
          </a:stretch>
        </p:blipFill>
        <p:spPr bwMode="auto">
          <a:xfrm>
            <a:off x="1259632" y="1771650"/>
            <a:ext cx="6192093" cy="454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Das Vergnügen der eigenen Regieführung</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24</a:t>
            </a:fld>
            <a:endParaRPr lang="de-CH"/>
          </a:p>
        </p:txBody>
      </p:sp>
      <p:sp>
        <p:nvSpPr>
          <p:cNvPr id="6146" name="Rectangle 2"/>
          <p:cNvSpPr>
            <a:spLocks noGrp="1" noChangeArrowheads="1"/>
          </p:cNvSpPr>
          <p:nvPr>
            <p:ph type="title"/>
          </p:nvPr>
        </p:nvSpPr>
        <p:spPr/>
        <p:txBody>
          <a:bodyPr/>
          <a:lstStyle/>
          <a:p>
            <a:pPr lvl="1"/>
            <a:r>
              <a:rPr lang="de-CH" sz="1800" dirty="0" smtClean="0"/>
              <a:t>Das Narrativ  und die mentale Regulierung des Befindens im Lebenslauf</a:t>
            </a:r>
            <a:br>
              <a:rPr lang="de-CH" sz="1800" dirty="0" smtClean="0"/>
            </a:br>
            <a:endParaRPr lang="de-CH" dirty="0"/>
          </a:p>
        </p:txBody>
      </p:sp>
      <p:sp>
        <p:nvSpPr>
          <p:cNvPr id="6147" name="Rectangle 3"/>
          <p:cNvSpPr>
            <a:spLocks noGrp="1" noChangeArrowheads="1"/>
          </p:cNvSpPr>
          <p:nvPr>
            <p:ph type="body" idx="1"/>
          </p:nvPr>
        </p:nvSpPr>
        <p:spPr/>
        <p:txBody>
          <a:bodyPr/>
          <a:lstStyle/>
          <a:p>
            <a:pPr lvl="1">
              <a:buNone/>
            </a:pPr>
            <a:r>
              <a:rPr lang="de-CH" sz="2400" dirty="0" smtClean="0"/>
              <a:t>	</a:t>
            </a:r>
          </a:p>
        </p:txBody>
      </p:sp>
      <p:pic>
        <p:nvPicPr>
          <p:cNvPr id="7" name="Picture 6" descr="8"/>
          <p:cNvPicPr>
            <a:picLocks noChangeAspect="1" noChangeArrowheads="1"/>
          </p:cNvPicPr>
          <p:nvPr/>
        </p:nvPicPr>
        <p:blipFill>
          <a:blip r:embed="rId2" cstate="print"/>
          <a:srcRect/>
          <a:stretch>
            <a:fillRect/>
          </a:stretch>
        </p:blipFill>
        <p:spPr bwMode="auto">
          <a:xfrm>
            <a:off x="2590800" y="1771650"/>
            <a:ext cx="3827463" cy="47529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100" b="1" dirty="0" smtClean="0">
                <a:solidFill>
                  <a:srgbClr val="8D1964"/>
                </a:solidFill>
              </a:rPr>
              <a:t>Das Vergnügen der eigenen </a:t>
            </a:r>
            <a:r>
              <a:rPr lang="de-CH" sz="1100" b="1" dirty="0" err="1" smtClean="0">
                <a:solidFill>
                  <a:srgbClr val="8D1964"/>
                </a:solidFill>
              </a:rPr>
              <a:t>Proilierung</a:t>
            </a:r>
            <a:endParaRPr lang="de-CH" sz="11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25</a:t>
            </a:fld>
            <a:endParaRPr lang="de-CH"/>
          </a:p>
        </p:txBody>
      </p:sp>
      <p:sp>
        <p:nvSpPr>
          <p:cNvPr id="6146" name="Rectangle 2"/>
          <p:cNvSpPr>
            <a:spLocks noGrp="1" noChangeArrowheads="1"/>
          </p:cNvSpPr>
          <p:nvPr>
            <p:ph type="title"/>
          </p:nvPr>
        </p:nvSpPr>
        <p:spPr/>
        <p:txBody>
          <a:bodyPr/>
          <a:lstStyle/>
          <a:p>
            <a:pPr lvl="1"/>
            <a:r>
              <a:rPr lang="de-CH" sz="1800" dirty="0" smtClean="0"/>
              <a:t>Das Narrativ  und die mentale Regulierung des Befindens im Lebenslauf</a:t>
            </a:r>
            <a:br>
              <a:rPr lang="de-CH" sz="1800" dirty="0" smtClean="0"/>
            </a:br>
            <a:endParaRPr lang="de-CH" dirty="0"/>
          </a:p>
        </p:txBody>
      </p:sp>
      <p:sp>
        <p:nvSpPr>
          <p:cNvPr id="6147" name="Rectangle 3"/>
          <p:cNvSpPr>
            <a:spLocks noGrp="1" noChangeArrowheads="1"/>
          </p:cNvSpPr>
          <p:nvPr>
            <p:ph type="body" idx="1"/>
          </p:nvPr>
        </p:nvSpPr>
        <p:spPr/>
        <p:txBody>
          <a:bodyPr/>
          <a:lstStyle/>
          <a:p>
            <a:pPr lvl="1">
              <a:buNone/>
            </a:pPr>
            <a:r>
              <a:rPr lang="de-CH" sz="2400" dirty="0" smtClean="0"/>
              <a:t>	</a:t>
            </a:r>
          </a:p>
        </p:txBody>
      </p:sp>
      <p:pic>
        <p:nvPicPr>
          <p:cNvPr id="7" name="Picture 1029" descr="13"/>
          <p:cNvPicPr>
            <a:picLocks noChangeAspect="1" noChangeArrowheads="1"/>
          </p:cNvPicPr>
          <p:nvPr/>
        </p:nvPicPr>
        <p:blipFill>
          <a:blip r:embed="rId2" cstate="print"/>
          <a:srcRect/>
          <a:stretch>
            <a:fillRect/>
          </a:stretch>
        </p:blipFill>
        <p:spPr bwMode="auto">
          <a:xfrm>
            <a:off x="2699792" y="1771649"/>
            <a:ext cx="3866108" cy="45376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908175" y="6309320"/>
            <a:ext cx="5256213" cy="431205"/>
          </a:xfrm>
        </p:spPr>
        <p:txBody>
          <a:bodyPr/>
          <a:lstStyle/>
          <a:p>
            <a:r>
              <a:rPr lang="de-CH" sz="1200" b="1" dirty="0" smtClean="0">
                <a:solidFill>
                  <a:srgbClr val="8D1964"/>
                </a:solidFill>
              </a:rPr>
              <a:t>Das narrative </a:t>
            </a:r>
            <a:r>
              <a:rPr lang="de-CH" sz="1200" b="1" dirty="0" err="1" smtClean="0">
                <a:solidFill>
                  <a:srgbClr val="8D1964"/>
                </a:solidFill>
              </a:rPr>
              <a:t>Entrée</a:t>
            </a:r>
            <a:r>
              <a:rPr lang="de-CH" sz="1200" b="1" dirty="0" smtClean="0">
                <a:solidFill>
                  <a:srgbClr val="8D1964"/>
                </a:solidFill>
              </a:rPr>
              <a:t> in die soziale Welt</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26</a:t>
            </a:fld>
            <a:endParaRPr lang="de-CH"/>
          </a:p>
        </p:txBody>
      </p:sp>
      <p:sp>
        <p:nvSpPr>
          <p:cNvPr id="6146" name="Rectangle 2"/>
          <p:cNvSpPr>
            <a:spLocks noGrp="1" noChangeArrowheads="1"/>
          </p:cNvSpPr>
          <p:nvPr>
            <p:ph type="title"/>
          </p:nvPr>
        </p:nvSpPr>
        <p:spPr/>
        <p:txBody>
          <a:bodyPr/>
          <a:lstStyle/>
          <a:p>
            <a:pPr lvl="1"/>
            <a:r>
              <a:rPr lang="de-CH" dirty="0" smtClean="0"/>
              <a:t>Kultivierung des Wünschens im Erzählen</a:t>
            </a:r>
            <a:br>
              <a:rPr lang="de-CH" dirty="0" smtClean="0"/>
            </a:br>
            <a:endParaRPr lang="de-CH" dirty="0"/>
          </a:p>
        </p:txBody>
      </p:sp>
      <p:sp>
        <p:nvSpPr>
          <p:cNvPr id="6147" name="Rectangle 3"/>
          <p:cNvSpPr>
            <a:spLocks noGrp="1" noChangeArrowheads="1"/>
          </p:cNvSpPr>
          <p:nvPr>
            <p:ph type="body" idx="1"/>
          </p:nvPr>
        </p:nvSpPr>
        <p:spPr/>
        <p:txBody>
          <a:bodyPr/>
          <a:lstStyle/>
          <a:p>
            <a:pPr lvl="1">
              <a:buNone/>
            </a:pPr>
            <a:r>
              <a:rPr lang="de-DE" sz="3200" i="1" dirty="0" smtClean="0"/>
              <a:t>	Erzählend bietet ein einzelner sich seinem Gegenüber als individuelle Person mit eigener Geschichte an. </a:t>
            </a:r>
            <a:endParaRPr lang="de-CH" sz="3200" dirty="0" smtClean="0"/>
          </a:p>
          <a:p>
            <a:pPr lvl="1">
              <a:buNone/>
            </a:pPr>
            <a:endParaRPr lang="de-CH"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908175" y="6309320"/>
            <a:ext cx="5256213" cy="431205"/>
          </a:xfrm>
        </p:spPr>
        <p:txBody>
          <a:bodyPr/>
          <a:lstStyle/>
          <a:p>
            <a:r>
              <a:rPr lang="de-CH" sz="1200" b="1" dirty="0" smtClean="0">
                <a:solidFill>
                  <a:srgbClr val="8D1964"/>
                </a:solidFill>
              </a:rPr>
              <a:t>Als das Wünschen noch geholfen hat – es hilft noch immer!</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27</a:t>
            </a:fld>
            <a:endParaRPr lang="de-CH"/>
          </a:p>
        </p:txBody>
      </p:sp>
      <p:sp>
        <p:nvSpPr>
          <p:cNvPr id="6146" name="Rectangle 2"/>
          <p:cNvSpPr>
            <a:spLocks noGrp="1" noChangeArrowheads="1"/>
          </p:cNvSpPr>
          <p:nvPr>
            <p:ph type="title"/>
          </p:nvPr>
        </p:nvSpPr>
        <p:spPr/>
        <p:txBody>
          <a:bodyPr/>
          <a:lstStyle/>
          <a:p>
            <a:pPr lvl="1"/>
            <a:r>
              <a:rPr lang="de-CH" dirty="0" smtClean="0"/>
              <a:t>Kultivierung des Wünschens im Erzählen</a:t>
            </a:r>
            <a:br>
              <a:rPr lang="de-CH" dirty="0" smtClean="0"/>
            </a:br>
            <a:endParaRPr lang="de-CH" dirty="0"/>
          </a:p>
        </p:txBody>
      </p:sp>
      <p:sp>
        <p:nvSpPr>
          <p:cNvPr id="6147" name="Rectangle 3"/>
          <p:cNvSpPr>
            <a:spLocks noGrp="1" noChangeArrowheads="1"/>
          </p:cNvSpPr>
          <p:nvPr>
            <p:ph type="body" idx="1"/>
          </p:nvPr>
        </p:nvSpPr>
        <p:spPr>
          <a:xfrm>
            <a:off x="900113" y="1988840"/>
            <a:ext cx="7343775" cy="4103985"/>
          </a:xfrm>
        </p:spPr>
        <p:txBody>
          <a:bodyPr/>
          <a:lstStyle/>
          <a:p>
            <a:pPr lvl="1">
              <a:buNone/>
            </a:pPr>
            <a:r>
              <a:rPr lang="de-DE" sz="2400" i="1" dirty="0" smtClean="0"/>
              <a:t>	</a:t>
            </a:r>
            <a:r>
              <a:rPr lang="de-DE" sz="3200" dirty="0" smtClean="0"/>
              <a:t>Erzählend integriert er sich in das soziale Umfeld, macht vergangene Erfahrung neu und lebendig im Hier und Jetzt, organisiert im Nachhinein Erregung, Unruhe, Unsicherheit und Unbehagen und gestaltet das Ereignis in der Erzählung so, dass er Wunschmotive darin unterbringt.</a:t>
            </a:r>
            <a:endParaRPr lang="de-CH" sz="3200" b="1" dirty="0" smtClean="0"/>
          </a:p>
          <a:p>
            <a:pPr lvl="1">
              <a:buNone/>
            </a:pPr>
            <a:endParaRPr lang="de-CH"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Die Welt als Bühne</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28</a:t>
            </a:fld>
            <a:endParaRPr lang="de-CH"/>
          </a:p>
        </p:txBody>
      </p:sp>
      <p:sp>
        <p:nvSpPr>
          <p:cNvPr id="6146" name="Rectangle 2"/>
          <p:cNvSpPr>
            <a:spLocks noGrp="1" noChangeArrowheads="1"/>
          </p:cNvSpPr>
          <p:nvPr>
            <p:ph type="title"/>
          </p:nvPr>
        </p:nvSpPr>
        <p:spPr/>
        <p:txBody>
          <a:bodyPr/>
          <a:lstStyle/>
          <a:p>
            <a:pPr lvl="1"/>
            <a:r>
              <a:rPr lang="de-CH" dirty="0" smtClean="0"/>
              <a:t>Kultivierung des Wünschens im Erzählen</a:t>
            </a:r>
            <a:br>
              <a:rPr lang="de-CH" dirty="0" smtClean="0"/>
            </a:br>
            <a:endParaRPr lang="de-CH" dirty="0"/>
          </a:p>
        </p:txBody>
      </p:sp>
      <p:sp>
        <p:nvSpPr>
          <p:cNvPr id="6147" name="Rectangle 3"/>
          <p:cNvSpPr>
            <a:spLocks noGrp="1" noChangeArrowheads="1"/>
          </p:cNvSpPr>
          <p:nvPr>
            <p:ph type="body" idx="1"/>
          </p:nvPr>
        </p:nvSpPr>
        <p:spPr>
          <a:xfrm>
            <a:off x="900113" y="1988840"/>
            <a:ext cx="7343775" cy="4103985"/>
          </a:xfrm>
        </p:spPr>
        <p:txBody>
          <a:bodyPr/>
          <a:lstStyle/>
          <a:p>
            <a:pPr marL="457200" indent="-457200" algn="ctr">
              <a:defRPr/>
            </a:pPr>
            <a:r>
              <a:rPr lang="de-DE" sz="2400" i="1" dirty="0" smtClean="0"/>
              <a:t>	</a:t>
            </a:r>
            <a:r>
              <a:rPr lang="de-DE" sz="2400" i="1" dirty="0" smtClean="0">
                <a:solidFill>
                  <a:srgbClr val="8D1964"/>
                </a:solidFill>
              </a:rPr>
              <a:t>Wunschimperativ</a:t>
            </a:r>
          </a:p>
          <a:p>
            <a:pPr marL="457200" indent="-457200">
              <a:defRPr/>
            </a:pPr>
            <a:r>
              <a:rPr lang="de-CH" sz="3200" dirty="0" smtClean="0">
                <a:latin typeface="Bookman Old Style" pitchFamily="18" charset="0"/>
              </a:rPr>
              <a:t>	Welt ist dem Erzählenden nicht alles, was der Fall ist, </a:t>
            </a:r>
          </a:p>
          <a:p>
            <a:pPr marL="457200" indent="-457200">
              <a:defRPr/>
            </a:pPr>
            <a:r>
              <a:rPr lang="de-CH" sz="3200" dirty="0" smtClean="0">
                <a:latin typeface="Bookman Old Style" pitchFamily="18" charset="0"/>
              </a:rPr>
              <a:t>	sondern das Gegebene verwandelt sich zum Schauplatz von Glück und Leid.</a:t>
            </a:r>
          </a:p>
          <a:p>
            <a:pPr marL="457200" indent="-457200">
              <a:defRPr/>
            </a:pPr>
            <a:endParaRPr lang="de-CH" sz="3200" b="1" dirty="0" smtClean="0"/>
          </a:p>
          <a:p>
            <a:pPr lvl="1">
              <a:buNone/>
            </a:pPr>
            <a:endParaRPr lang="de-CH"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908175" y="6309320"/>
            <a:ext cx="5256213" cy="431205"/>
          </a:xfrm>
        </p:spPr>
        <p:txBody>
          <a:bodyPr/>
          <a:lstStyle/>
          <a:p>
            <a:r>
              <a:rPr lang="de-CH" sz="1200" b="1" dirty="0" smtClean="0">
                <a:solidFill>
                  <a:srgbClr val="8D1964"/>
                </a:solidFill>
              </a:rPr>
              <a:t>Homo </a:t>
            </a:r>
            <a:r>
              <a:rPr lang="de-CH" sz="1200" b="1" dirty="0" err="1" smtClean="0">
                <a:solidFill>
                  <a:srgbClr val="8D1964"/>
                </a:solidFill>
              </a:rPr>
              <a:t>narrator</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685693A9-939B-46BB-91AB-E2C58A88F1E8}" type="slidenum">
              <a:rPr lang="de-CH"/>
              <a:pPr/>
              <a:t>29</a:t>
            </a:fld>
            <a:endParaRPr lang="de-CH"/>
          </a:p>
        </p:txBody>
      </p:sp>
      <p:sp>
        <p:nvSpPr>
          <p:cNvPr id="6146" name="Rectangle 2"/>
          <p:cNvSpPr>
            <a:spLocks noGrp="1" noChangeArrowheads="1"/>
          </p:cNvSpPr>
          <p:nvPr>
            <p:ph type="title"/>
          </p:nvPr>
        </p:nvSpPr>
        <p:spPr/>
        <p:txBody>
          <a:bodyPr/>
          <a:lstStyle/>
          <a:p>
            <a:pPr lvl="1"/>
            <a:r>
              <a:rPr lang="de-CH" dirty="0" smtClean="0"/>
              <a:t>Kultivierung des Wünschens im Erzählen</a:t>
            </a:r>
            <a:br>
              <a:rPr lang="de-CH" dirty="0" smtClean="0"/>
            </a:br>
            <a:endParaRPr lang="de-CH" dirty="0"/>
          </a:p>
        </p:txBody>
      </p:sp>
      <p:sp>
        <p:nvSpPr>
          <p:cNvPr id="6147" name="Rectangle 3"/>
          <p:cNvSpPr>
            <a:spLocks noGrp="1" noChangeArrowheads="1"/>
          </p:cNvSpPr>
          <p:nvPr>
            <p:ph type="body" idx="1"/>
          </p:nvPr>
        </p:nvSpPr>
        <p:spPr>
          <a:xfrm>
            <a:off x="900113" y="1988840"/>
            <a:ext cx="7343775" cy="4103985"/>
          </a:xfrm>
        </p:spPr>
        <p:txBody>
          <a:bodyPr/>
          <a:lstStyle/>
          <a:p>
            <a:pPr marL="457200" indent="-457200" algn="ctr">
              <a:defRPr/>
            </a:pPr>
            <a:r>
              <a:rPr lang="de-DE" sz="2400" i="1" dirty="0" smtClean="0"/>
              <a:t>	</a:t>
            </a:r>
            <a:endParaRPr lang="de-CH" sz="3200" b="1" dirty="0" smtClean="0"/>
          </a:p>
          <a:p>
            <a:pPr marL="457200" indent="-457200">
              <a:defRPr/>
            </a:pPr>
            <a:r>
              <a:rPr lang="de-CH" sz="2800" b="1" dirty="0" smtClean="0"/>
              <a:t>Narrative </a:t>
            </a:r>
            <a:r>
              <a:rPr lang="de-CH" sz="2800" b="1" dirty="0" err="1" smtClean="0"/>
              <a:t>Verhäuslichung</a:t>
            </a:r>
            <a:endParaRPr lang="de-CH" sz="2800" b="1" dirty="0" smtClean="0"/>
          </a:p>
          <a:p>
            <a:pPr marL="457200" indent="-457200">
              <a:defRPr/>
            </a:pPr>
            <a:r>
              <a:rPr lang="de-CH" sz="2800" dirty="0" smtClean="0"/>
              <a:t>	Die biologischen Notwendigkeiten, Ernährung, Stoffwechsel, Fortpflanzung, Exitus werden transformiert in Kultur und Geschichte, in Angelegenheiten des Sozial- und Gefühlslebens. </a:t>
            </a:r>
          </a:p>
          <a:p>
            <a:pPr lvl="1">
              <a:buNone/>
            </a:pPr>
            <a:endParaRPr lang="de-CH"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3</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1700808"/>
            <a:ext cx="7343775" cy="4176464"/>
          </a:xfrm>
          <a:solidFill>
            <a:schemeClr val="accent2"/>
          </a:solidFill>
        </p:spPr>
        <p:txBody>
          <a:bodyPr/>
          <a:lstStyle/>
          <a:p>
            <a:r>
              <a:rPr lang="de-CH" sz="1800" dirty="0" smtClean="0">
                <a:solidFill>
                  <a:schemeClr val="tx2">
                    <a:lumMod val="60000"/>
                    <a:lumOff val="40000"/>
                  </a:schemeClr>
                </a:solidFill>
              </a:rPr>
              <a:t>Zum Auftakt ein Beispiel</a:t>
            </a:r>
            <a:br>
              <a:rPr lang="de-CH" sz="1800" dirty="0" smtClean="0">
                <a:solidFill>
                  <a:schemeClr val="tx2">
                    <a:lumMod val="60000"/>
                    <a:lumOff val="40000"/>
                  </a:schemeClr>
                </a:solidFill>
              </a:rPr>
            </a:br>
            <a:r>
              <a:rPr lang="de-CH" sz="1800" dirty="0" smtClean="0">
                <a:solidFill>
                  <a:schemeClr val="tx2">
                    <a:lumMod val="60000"/>
                    <a:lumOff val="40000"/>
                  </a:schemeClr>
                </a:solidFill>
              </a:rPr>
              <a:t/>
            </a:r>
            <a:br>
              <a:rPr lang="de-CH" sz="1800" dirty="0" smtClean="0">
                <a:solidFill>
                  <a:schemeClr val="tx2">
                    <a:lumMod val="60000"/>
                    <a:lumOff val="40000"/>
                  </a:schemeClr>
                </a:solidFill>
              </a:rPr>
            </a:br>
            <a:r>
              <a:rPr lang="de-CH" i="1" dirty="0" smtClean="0"/>
              <a:t>und </a:t>
            </a:r>
            <a:r>
              <a:rPr lang="de-CH" i="1" dirty="0" smtClean="0"/>
              <a:t>dann bin ich</a:t>
            </a:r>
            <a:r>
              <a:rPr lang="de-CH" dirty="0" smtClean="0"/>
              <a:t/>
            </a:r>
            <a:br>
              <a:rPr lang="de-CH" dirty="0" smtClean="0"/>
            </a:br>
            <a:r>
              <a:rPr lang="de-CH" i="1" dirty="0" smtClean="0"/>
              <a:t>das </a:t>
            </a:r>
            <a:r>
              <a:rPr lang="de-CH" i="1" dirty="0" smtClean="0"/>
              <a:t>war das erste Mal nach einem Tag oder so</a:t>
            </a:r>
            <a:r>
              <a:rPr lang="de-CH" dirty="0" smtClean="0"/>
              <a:t/>
            </a:r>
            <a:br>
              <a:rPr lang="de-CH" dirty="0" smtClean="0"/>
            </a:br>
            <a:r>
              <a:rPr lang="de-CH" i="1" dirty="0" smtClean="0"/>
              <a:t>glaub</a:t>
            </a:r>
            <a:r>
              <a:rPr lang="de-CH" dirty="0" smtClean="0"/>
              <a:t/>
            </a:r>
            <a:br>
              <a:rPr lang="de-CH" dirty="0" smtClean="0"/>
            </a:br>
            <a:r>
              <a:rPr lang="de-CH" i="1" dirty="0" smtClean="0"/>
              <a:t>ich </a:t>
            </a:r>
            <a:r>
              <a:rPr lang="de-CH" i="1" dirty="0" smtClean="0"/>
              <a:t>bin also heulend heimgefahren nach dem Erlebnis</a:t>
            </a:r>
            <a:r>
              <a:rPr lang="de-CH" dirty="0" smtClean="0"/>
              <a:t/>
            </a:r>
            <a:br>
              <a:rPr lang="de-CH" dirty="0" smtClean="0"/>
            </a:br>
            <a:r>
              <a:rPr lang="de-CH" i="1" dirty="0" smtClean="0"/>
              <a:t>und </a:t>
            </a:r>
            <a:r>
              <a:rPr lang="de-CH" i="1" dirty="0" smtClean="0"/>
              <a:t>nach einem Tag oder so bin ich dann rausgefahren</a:t>
            </a:r>
            <a:r>
              <a:rPr lang="de-CH" dirty="0" smtClean="0"/>
              <a:t/>
            </a:r>
            <a:br>
              <a:rPr lang="de-CH" dirty="0" smtClean="0"/>
            </a:br>
            <a:r>
              <a:rPr lang="de-CH" i="1" dirty="0" smtClean="0"/>
              <a:t>ich </a:t>
            </a:r>
            <a:r>
              <a:rPr lang="de-CH" i="1" dirty="0" smtClean="0"/>
              <a:t>hab so Gefühl gehabt</a:t>
            </a:r>
            <a:r>
              <a:rPr lang="de-CH" dirty="0" smtClean="0"/>
              <a:t/>
            </a:r>
            <a:br>
              <a:rPr lang="de-CH" dirty="0" smtClean="0"/>
            </a:br>
            <a:r>
              <a:rPr lang="de-CH" i="1" dirty="0" smtClean="0"/>
              <a:t>irgendetwas </a:t>
            </a:r>
            <a:r>
              <a:rPr lang="de-CH" i="1" dirty="0" smtClean="0"/>
              <a:t>fehlt</a:t>
            </a:r>
            <a:r>
              <a:rPr lang="de-CH" dirty="0" smtClean="0"/>
              <a:t/>
            </a:r>
            <a:br>
              <a:rPr lang="de-CH" dirty="0" smtClean="0"/>
            </a:br>
            <a:endParaRPr lang="de-CH" dirty="0">
              <a:solidFill>
                <a:srgbClr val="00B0F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Märchen – Mythos - Weltliteratur</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51E21897-7862-49B0-A64E-B6891CC1CFE3}" type="slidenum">
              <a:rPr lang="de-CH"/>
              <a:pPr/>
              <a:t>30</a:t>
            </a:fld>
            <a:endParaRPr lang="de-CH"/>
          </a:p>
        </p:txBody>
      </p:sp>
      <p:sp>
        <p:nvSpPr>
          <p:cNvPr id="7170" name="Rectangle 2"/>
          <p:cNvSpPr>
            <a:spLocks noGrp="1" noChangeArrowheads="1"/>
          </p:cNvSpPr>
          <p:nvPr>
            <p:ph type="title"/>
          </p:nvPr>
        </p:nvSpPr>
        <p:spPr/>
        <p:txBody>
          <a:bodyPr/>
          <a:lstStyle/>
          <a:p>
            <a:pPr lvl="1"/>
            <a:r>
              <a:rPr lang="de-CH" dirty="0" smtClean="0"/>
              <a:t>Kulturelle narrative Muster und Wunschdichtung</a:t>
            </a:r>
            <a:br>
              <a:rPr lang="de-CH" dirty="0" smtClean="0"/>
            </a:br>
            <a:endParaRPr lang="de-CH" dirty="0"/>
          </a:p>
        </p:txBody>
      </p:sp>
      <p:sp>
        <p:nvSpPr>
          <p:cNvPr id="7171" name="Rectangle 3"/>
          <p:cNvSpPr>
            <a:spLocks noGrp="1" noChangeArrowheads="1"/>
          </p:cNvSpPr>
          <p:nvPr>
            <p:ph type="body" idx="1"/>
          </p:nvPr>
        </p:nvSpPr>
        <p:spPr>
          <a:xfrm>
            <a:off x="900113" y="2060848"/>
            <a:ext cx="7343775" cy="4031977"/>
          </a:xfrm>
        </p:spPr>
        <p:txBody>
          <a:bodyPr/>
          <a:lstStyle/>
          <a:p>
            <a:r>
              <a:rPr lang="de-CH" b="1" i="1" dirty="0" smtClean="0"/>
              <a:t>1 Das Glück, auf immer ein Kind zu sein</a:t>
            </a:r>
            <a:endParaRPr lang="de-CH" dirty="0" smtClean="0"/>
          </a:p>
          <a:p>
            <a:r>
              <a:rPr lang="de-DE" dirty="0" smtClean="0"/>
              <a:t>Ein </a:t>
            </a:r>
            <a:r>
              <a:rPr lang="de-DE" dirty="0" err="1" smtClean="0"/>
              <a:t>Kindwesen</a:t>
            </a:r>
            <a:r>
              <a:rPr lang="de-DE" dirty="0" smtClean="0"/>
              <a:t> kommt durch die Welt, beweist List und Überlegenheit und kehrt dann zu den liebenden Eltern zurück (z.B. </a:t>
            </a:r>
            <a:r>
              <a:rPr lang="de-DE" i="1" dirty="0" smtClean="0"/>
              <a:t>Daumesdick</a:t>
            </a:r>
            <a:r>
              <a:rPr lang="de-DE" dirty="0" smtClean="0"/>
              <a:t>, </a:t>
            </a:r>
            <a:r>
              <a:rPr lang="de-DE" i="1" dirty="0" smtClean="0"/>
              <a:t>KHM</a:t>
            </a:r>
            <a:r>
              <a:rPr lang="de-DE" dirty="0" smtClean="0"/>
              <a:t> 37).</a:t>
            </a:r>
            <a:endParaRPr lang="de-CH" dirty="0" smtClean="0"/>
          </a:p>
          <a:p>
            <a:r>
              <a:rPr lang="de-DE" b="1" i="1" dirty="0" smtClean="0"/>
              <a:t>2 Das Glück, die Welt unter den eigenen Willen zu zwingen</a:t>
            </a:r>
            <a:endParaRPr lang="de-CH" dirty="0" smtClean="0"/>
          </a:p>
          <a:p>
            <a:r>
              <a:rPr lang="de-DE" dirty="0" smtClean="0"/>
              <a:t>Weibliche oder männliche Wesen lassen nach ihrem Diktat und ihrer Willkür – nach ihrer Pfeife – Menschen und Tiere agieren, ohne dass diese ihnen etwas entgegensetzen können (z.B. </a:t>
            </a:r>
            <a:r>
              <a:rPr lang="de-DE" i="1" dirty="0" smtClean="0"/>
              <a:t>Der wunderliche Spielmann</a:t>
            </a:r>
            <a:r>
              <a:rPr lang="de-DE" dirty="0" smtClean="0"/>
              <a:t>, </a:t>
            </a:r>
            <a:r>
              <a:rPr lang="de-DE" i="1" dirty="0" smtClean="0"/>
              <a:t>KHM</a:t>
            </a:r>
            <a:r>
              <a:rPr lang="de-DE" dirty="0" smtClean="0"/>
              <a:t> 8; </a:t>
            </a:r>
            <a:r>
              <a:rPr lang="de-DE" i="1" dirty="0" smtClean="0"/>
              <a:t>Von dem Fischer </a:t>
            </a:r>
            <a:r>
              <a:rPr lang="de-DE" i="1" dirty="0" err="1" smtClean="0"/>
              <a:t>un</a:t>
            </a:r>
            <a:r>
              <a:rPr lang="de-DE" i="1" dirty="0" smtClean="0"/>
              <a:t> </a:t>
            </a:r>
            <a:r>
              <a:rPr lang="de-DE" i="1" dirty="0" err="1" smtClean="0"/>
              <a:t>syner</a:t>
            </a:r>
            <a:r>
              <a:rPr lang="de-DE" i="1" dirty="0" smtClean="0"/>
              <a:t> </a:t>
            </a:r>
            <a:r>
              <a:rPr lang="de-DE" i="1" dirty="0" err="1" smtClean="0"/>
              <a:t>Fru</a:t>
            </a:r>
            <a:r>
              <a:rPr lang="de-DE" dirty="0" smtClean="0"/>
              <a:t>, </a:t>
            </a:r>
            <a:r>
              <a:rPr lang="de-DE" i="1" dirty="0" smtClean="0"/>
              <a:t>KHM</a:t>
            </a:r>
            <a:r>
              <a:rPr lang="de-DE" dirty="0" smtClean="0"/>
              <a:t> 19; </a:t>
            </a:r>
            <a:r>
              <a:rPr lang="de-DE" i="1" dirty="0" smtClean="0"/>
              <a:t>Der Jude im Dorn</a:t>
            </a:r>
            <a:r>
              <a:rPr lang="de-DE" dirty="0" smtClean="0"/>
              <a:t>, </a:t>
            </a:r>
            <a:r>
              <a:rPr lang="de-DE" i="1" dirty="0" smtClean="0"/>
              <a:t>KHM</a:t>
            </a:r>
            <a:r>
              <a:rPr lang="de-DE" dirty="0" smtClean="0"/>
              <a:t> 110). </a:t>
            </a:r>
            <a:endParaRPr lang="de-CH" dirty="0" smtClean="0"/>
          </a:p>
          <a:p>
            <a:r>
              <a:rPr lang="de-DE" b="1" i="1" dirty="0" smtClean="0"/>
              <a:t>3 Das Glück, ein unverwundbarer Held zu sein</a:t>
            </a:r>
            <a:endParaRPr lang="de-CH" dirty="0" smtClean="0"/>
          </a:p>
          <a:p>
            <a:r>
              <a:rPr lang="de-DE" dirty="0" smtClean="0"/>
              <a:t>Junge Männer, die Welt beeindruckend, sie unversehrt im Siegeszug durcheilend: gegebenenfalls zu den Eltern oder dem Vater einzeln oder in Gruppen zurückkehrend (z.B. </a:t>
            </a:r>
            <a:r>
              <a:rPr lang="de-DE" i="1" dirty="0" smtClean="0"/>
              <a:t>Der junge Riese</a:t>
            </a:r>
            <a:r>
              <a:rPr lang="de-DE" dirty="0" smtClean="0"/>
              <a:t>, </a:t>
            </a:r>
            <a:r>
              <a:rPr lang="de-DE" i="1" dirty="0" smtClean="0"/>
              <a:t>KHM</a:t>
            </a:r>
            <a:r>
              <a:rPr lang="de-DE" dirty="0" smtClean="0"/>
              <a:t> 90).</a:t>
            </a:r>
            <a:endParaRPr lang="de-CH" dirty="0" smtClean="0"/>
          </a:p>
          <a:p>
            <a:endParaRPr lang="de-CH"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Märchen – Mythos - Weltliteratur</a:t>
            </a:r>
          </a:p>
          <a:p>
            <a:endParaRPr lang="de-CH" dirty="0"/>
          </a:p>
        </p:txBody>
      </p:sp>
      <p:sp>
        <p:nvSpPr>
          <p:cNvPr id="6" name="Foliennummernplatzhalter 5"/>
          <p:cNvSpPr>
            <a:spLocks noGrp="1"/>
          </p:cNvSpPr>
          <p:nvPr>
            <p:ph type="sldNum" sz="quarter" idx="12"/>
          </p:nvPr>
        </p:nvSpPr>
        <p:spPr/>
        <p:txBody>
          <a:bodyPr/>
          <a:lstStyle/>
          <a:p>
            <a:r>
              <a:rPr lang="de-CH"/>
              <a:t>Seite </a:t>
            </a:r>
            <a:fld id="{51E21897-7862-49B0-A64E-B6891CC1CFE3}" type="slidenum">
              <a:rPr lang="de-CH"/>
              <a:pPr/>
              <a:t>31</a:t>
            </a:fld>
            <a:endParaRPr lang="de-CH"/>
          </a:p>
        </p:txBody>
      </p:sp>
      <p:sp>
        <p:nvSpPr>
          <p:cNvPr id="7170" name="Rectangle 2"/>
          <p:cNvSpPr>
            <a:spLocks noGrp="1" noChangeArrowheads="1"/>
          </p:cNvSpPr>
          <p:nvPr>
            <p:ph type="title"/>
          </p:nvPr>
        </p:nvSpPr>
        <p:spPr/>
        <p:txBody>
          <a:bodyPr/>
          <a:lstStyle/>
          <a:p>
            <a:pPr lvl="1"/>
            <a:r>
              <a:rPr lang="de-CH" dirty="0" smtClean="0"/>
              <a:t>Kulturelle narrative Muster und Wunschdichtung</a:t>
            </a:r>
            <a:br>
              <a:rPr lang="de-CH" dirty="0" smtClean="0"/>
            </a:br>
            <a:endParaRPr lang="de-CH" dirty="0"/>
          </a:p>
        </p:txBody>
      </p:sp>
      <p:sp>
        <p:nvSpPr>
          <p:cNvPr id="7171" name="Rectangle 3"/>
          <p:cNvSpPr>
            <a:spLocks noGrp="1" noChangeArrowheads="1"/>
          </p:cNvSpPr>
          <p:nvPr>
            <p:ph type="body" idx="1"/>
          </p:nvPr>
        </p:nvSpPr>
        <p:spPr/>
        <p:txBody>
          <a:bodyPr/>
          <a:lstStyle/>
          <a:p>
            <a:r>
              <a:rPr lang="de-DE" b="1" i="1" dirty="0" smtClean="0"/>
              <a:t>4 Das Glück, sich selbst zu genügen</a:t>
            </a:r>
            <a:endParaRPr lang="de-CH" dirty="0" smtClean="0"/>
          </a:p>
          <a:p>
            <a:r>
              <a:rPr lang="de-DE" dirty="0" smtClean="0"/>
              <a:t>Mädchen in einer Situation, in der es naheliegend wäre, die eigene Haut zu retten, verzichten darauf zugunsten der Abwendung größerer Not. Sie beginnen ihren Schicksalsweg allein, auf sich gestellt, schutzlos und vertrauensvoll und werden so belohnt, dass sie ihre Unabhängigkeit wahren können (z.B. </a:t>
            </a:r>
            <a:r>
              <a:rPr lang="de-DE" i="1" dirty="0" smtClean="0"/>
              <a:t>Die Sterntaler</a:t>
            </a:r>
            <a:r>
              <a:rPr lang="de-DE" dirty="0" smtClean="0"/>
              <a:t>, </a:t>
            </a:r>
            <a:r>
              <a:rPr lang="de-DE" i="1" dirty="0" smtClean="0"/>
              <a:t>KHM </a:t>
            </a:r>
            <a:r>
              <a:rPr lang="de-DE" dirty="0" smtClean="0"/>
              <a:t>153).</a:t>
            </a:r>
          </a:p>
          <a:p>
            <a:endParaRPr lang="de-CH" dirty="0" smtClean="0"/>
          </a:p>
          <a:p>
            <a:r>
              <a:rPr lang="de-DE" b="1" i="1" dirty="0" smtClean="0"/>
              <a:t>5 Weibliches Gemeinschaftsglück </a:t>
            </a:r>
            <a:endParaRPr lang="de-CH" dirty="0" smtClean="0"/>
          </a:p>
          <a:p>
            <a:r>
              <a:rPr lang="de-DE" dirty="0" smtClean="0"/>
              <a:t>Ein bedrohlicher Eindringling in eine glückliche Frauengemeinschaft oder Gemeinschaft von Frau und Kindern sorgt für Tumult und Aufregung, kann aber unter Hohn und Spott liquidiert werden (z.B. </a:t>
            </a:r>
            <a:r>
              <a:rPr lang="de-DE" i="1" dirty="0" smtClean="0"/>
              <a:t>Rotkäppchen</a:t>
            </a:r>
            <a:r>
              <a:rPr lang="de-DE" dirty="0" smtClean="0"/>
              <a:t>, </a:t>
            </a:r>
            <a:r>
              <a:rPr lang="de-DE" i="1" dirty="0" smtClean="0"/>
              <a:t>KHM</a:t>
            </a:r>
            <a:r>
              <a:rPr lang="de-DE" dirty="0" smtClean="0"/>
              <a:t> 26). Die Frauen triumphieren.</a:t>
            </a:r>
            <a:endParaRPr lang="de-CH" dirty="0" smtClean="0"/>
          </a:p>
          <a:p>
            <a:endParaRPr lang="de-CH"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619672" y="6416675"/>
            <a:ext cx="5256213" cy="215900"/>
          </a:xfrm>
        </p:spPr>
        <p:txBody>
          <a:bodyPr/>
          <a:lstStyle/>
          <a:p>
            <a:r>
              <a:rPr lang="de-CH" sz="1200" b="1" dirty="0" smtClean="0">
                <a:solidFill>
                  <a:srgbClr val="8D1964"/>
                </a:solidFill>
              </a:rPr>
              <a:t>Märchen – Mythos - Weltliteratur</a:t>
            </a:r>
          </a:p>
          <a:p>
            <a:endParaRPr lang="de-CH" b="1" dirty="0"/>
          </a:p>
        </p:txBody>
      </p:sp>
      <p:sp>
        <p:nvSpPr>
          <p:cNvPr id="6" name="Foliennummernplatzhalter 5"/>
          <p:cNvSpPr>
            <a:spLocks noGrp="1"/>
          </p:cNvSpPr>
          <p:nvPr>
            <p:ph type="sldNum" sz="quarter" idx="12"/>
          </p:nvPr>
        </p:nvSpPr>
        <p:spPr/>
        <p:txBody>
          <a:bodyPr/>
          <a:lstStyle/>
          <a:p>
            <a:r>
              <a:rPr lang="de-CH"/>
              <a:t>Seite </a:t>
            </a:r>
            <a:fld id="{51E21897-7862-49B0-A64E-B6891CC1CFE3}" type="slidenum">
              <a:rPr lang="de-CH"/>
              <a:pPr/>
              <a:t>32</a:t>
            </a:fld>
            <a:endParaRPr lang="de-CH"/>
          </a:p>
        </p:txBody>
      </p:sp>
      <p:sp>
        <p:nvSpPr>
          <p:cNvPr id="7170" name="Rectangle 2"/>
          <p:cNvSpPr>
            <a:spLocks noGrp="1" noChangeArrowheads="1"/>
          </p:cNvSpPr>
          <p:nvPr>
            <p:ph type="title"/>
          </p:nvPr>
        </p:nvSpPr>
        <p:spPr/>
        <p:txBody>
          <a:bodyPr/>
          <a:lstStyle/>
          <a:p>
            <a:pPr lvl="1"/>
            <a:r>
              <a:rPr lang="de-CH" dirty="0" smtClean="0"/>
              <a:t>Kulturelle narrative Muster und Wunschdichtung</a:t>
            </a:r>
            <a:br>
              <a:rPr lang="de-CH" dirty="0" smtClean="0"/>
            </a:br>
            <a:endParaRPr lang="de-CH" dirty="0"/>
          </a:p>
        </p:txBody>
      </p:sp>
      <p:sp>
        <p:nvSpPr>
          <p:cNvPr id="7171" name="Rectangle 3"/>
          <p:cNvSpPr>
            <a:spLocks noGrp="1" noChangeArrowheads="1"/>
          </p:cNvSpPr>
          <p:nvPr>
            <p:ph type="body" idx="1"/>
          </p:nvPr>
        </p:nvSpPr>
        <p:spPr>
          <a:xfrm>
            <a:off x="900113" y="1988840"/>
            <a:ext cx="7343775" cy="4103985"/>
          </a:xfrm>
        </p:spPr>
        <p:txBody>
          <a:bodyPr/>
          <a:lstStyle/>
          <a:p>
            <a:r>
              <a:rPr lang="de-DE" b="1" i="1" dirty="0" smtClean="0"/>
              <a:t>6 Das Glück, einen treuen Freund zu haben</a:t>
            </a:r>
            <a:endParaRPr lang="de-CH" dirty="0" smtClean="0"/>
          </a:p>
          <a:p>
            <a:r>
              <a:rPr lang="de-CH" dirty="0" smtClean="0"/>
              <a:t>(a) Junge Männer sind auf der Reise durch die Welt, einander brüderlich verschworen und in der Not – die durch den Einfluss des Weiblichen entsteht – als Retter und Helfer zur Stelle. Im Anschluss an die glückliche Heirat eines Genossen bleibt der treue Freund ein immerwährender Dritter im ehelichen Bund (z.B. </a:t>
            </a:r>
            <a:r>
              <a:rPr lang="de-CH" i="1" dirty="0" smtClean="0"/>
              <a:t>Die zwei Brüder</a:t>
            </a:r>
            <a:r>
              <a:rPr lang="de-CH" dirty="0" smtClean="0"/>
              <a:t>, </a:t>
            </a:r>
            <a:r>
              <a:rPr lang="de-CH" i="1" dirty="0" smtClean="0"/>
              <a:t>KHM</a:t>
            </a:r>
            <a:r>
              <a:rPr lang="de-CH" dirty="0" smtClean="0"/>
              <a:t> 60).</a:t>
            </a:r>
          </a:p>
          <a:p>
            <a:r>
              <a:rPr lang="de-CH" dirty="0" smtClean="0"/>
              <a:t>(b)</a:t>
            </a:r>
            <a:r>
              <a:rPr lang="de-CH" b="1" dirty="0" smtClean="0"/>
              <a:t> </a:t>
            </a:r>
            <a:r>
              <a:rPr lang="de-CH" dirty="0" smtClean="0"/>
              <a:t>Bruder und Schwester nach Verstoßung aus dem Elternhaus als Schicksalsgenossen im </a:t>
            </a:r>
            <a:r>
              <a:rPr lang="de-CH" dirty="0" err="1" smtClean="0"/>
              <a:t>Waldexil</a:t>
            </a:r>
            <a:r>
              <a:rPr lang="de-CH" dirty="0" smtClean="0"/>
              <a:t> verschworen. Schwesterliche Bereitschaft zur rettenden Tat. Kommt es zur Heirat der Schwester, bleibt der Bruder Dritter im </a:t>
            </a:r>
            <a:r>
              <a:rPr lang="de-CH" dirty="0" err="1" smtClean="0"/>
              <a:t>Ehebund</a:t>
            </a:r>
            <a:r>
              <a:rPr lang="de-CH" dirty="0" smtClean="0"/>
              <a:t> (z.B. </a:t>
            </a:r>
            <a:r>
              <a:rPr lang="de-CH" i="1" dirty="0" smtClean="0"/>
              <a:t>Hänsel und Gretel</a:t>
            </a:r>
            <a:r>
              <a:rPr lang="de-CH" dirty="0" smtClean="0"/>
              <a:t>, </a:t>
            </a:r>
            <a:r>
              <a:rPr lang="de-CH" i="1" dirty="0" smtClean="0"/>
              <a:t>KHM</a:t>
            </a:r>
            <a:r>
              <a:rPr lang="de-CH" dirty="0" smtClean="0"/>
              <a:t> 15; </a:t>
            </a:r>
            <a:r>
              <a:rPr lang="de-CH" i="1" dirty="0" smtClean="0"/>
              <a:t>Brüderchen und Schwesterchen</a:t>
            </a:r>
            <a:r>
              <a:rPr lang="de-CH" dirty="0" smtClean="0"/>
              <a:t>, </a:t>
            </a:r>
            <a:r>
              <a:rPr lang="de-CH" i="1" dirty="0" smtClean="0"/>
              <a:t>KHM</a:t>
            </a:r>
            <a:r>
              <a:rPr lang="de-CH" dirty="0" smtClean="0"/>
              <a:t> 11).</a:t>
            </a:r>
          </a:p>
          <a:p>
            <a:r>
              <a:rPr lang="de-CH" dirty="0" smtClean="0"/>
              <a:t>(c) Junges Mädchen erlöst die durch elterliche Schuld verzauberten Brüder. Das Mädchen liefert sich der Selbstgefährdung aus, auch im Rahmen einer Verehelichung (z.B. </a:t>
            </a:r>
            <a:r>
              <a:rPr lang="de-CH" i="1" dirty="0" smtClean="0"/>
              <a:t>Die zwölf Brüder</a:t>
            </a:r>
            <a:r>
              <a:rPr lang="de-CH" dirty="0" smtClean="0"/>
              <a:t>, </a:t>
            </a:r>
            <a:r>
              <a:rPr lang="de-CH" i="1" dirty="0" smtClean="0"/>
              <a:t>KHM</a:t>
            </a:r>
            <a:r>
              <a:rPr lang="de-CH" dirty="0" smtClean="0"/>
              <a:t> 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sz="1200" b="1" dirty="0" smtClean="0">
                <a:solidFill>
                  <a:srgbClr val="8D1964"/>
                </a:solidFill>
              </a:rPr>
              <a:t>Märchen – Mythos - Weltliteratur</a:t>
            </a:r>
          </a:p>
          <a:p>
            <a:endParaRPr lang="de-CH" dirty="0"/>
          </a:p>
        </p:txBody>
      </p:sp>
      <p:sp>
        <p:nvSpPr>
          <p:cNvPr id="6" name="Foliennummernplatzhalter 5"/>
          <p:cNvSpPr>
            <a:spLocks noGrp="1"/>
          </p:cNvSpPr>
          <p:nvPr>
            <p:ph type="sldNum" sz="quarter" idx="12"/>
          </p:nvPr>
        </p:nvSpPr>
        <p:spPr/>
        <p:txBody>
          <a:bodyPr/>
          <a:lstStyle/>
          <a:p>
            <a:r>
              <a:rPr lang="de-CH"/>
              <a:t>Seite </a:t>
            </a:r>
            <a:fld id="{51E21897-7862-49B0-A64E-B6891CC1CFE3}" type="slidenum">
              <a:rPr lang="de-CH"/>
              <a:pPr/>
              <a:t>33</a:t>
            </a:fld>
            <a:endParaRPr lang="de-CH"/>
          </a:p>
        </p:txBody>
      </p:sp>
      <p:sp>
        <p:nvSpPr>
          <p:cNvPr id="7170" name="Rectangle 2"/>
          <p:cNvSpPr>
            <a:spLocks noGrp="1" noChangeArrowheads="1"/>
          </p:cNvSpPr>
          <p:nvPr>
            <p:ph type="title"/>
          </p:nvPr>
        </p:nvSpPr>
        <p:spPr/>
        <p:txBody>
          <a:bodyPr/>
          <a:lstStyle/>
          <a:p>
            <a:pPr lvl="1"/>
            <a:r>
              <a:rPr lang="de-CH" dirty="0" smtClean="0"/>
              <a:t>Kulturelle narrative Muster und Wunschdichtung</a:t>
            </a:r>
            <a:br>
              <a:rPr lang="de-CH" dirty="0" smtClean="0"/>
            </a:br>
            <a:endParaRPr lang="de-CH" dirty="0"/>
          </a:p>
        </p:txBody>
      </p:sp>
      <p:sp>
        <p:nvSpPr>
          <p:cNvPr id="7171" name="Rectangle 3"/>
          <p:cNvSpPr>
            <a:spLocks noGrp="1" noChangeArrowheads="1"/>
          </p:cNvSpPr>
          <p:nvPr>
            <p:ph type="body" idx="1"/>
          </p:nvPr>
        </p:nvSpPr>
        <p:spPr/>
        <p:txBody>
          <a:bodyPr/>
          <a:lstStyle/>
          <a:p>
            <a:r>
              <a:rPr lang="de-CH" b="1" i="1" dirty="0" smtClean="0"/>
              <a:t>7 Das Glück, eine Frau zu gewinnen, die einen wirklich liebt</a:t>
            </a:r>
            <a:endParaRPr lang="de-CH" dirty="0" smtClean="0"/>
          </a:p>
          <a:p>
            <a:r>
              <a:rPr lang="de-CH" dirty="0" smtClean="0"/>
              <a:t>Der junge Mann, von Bedrohungen unterschiedlicher Art umstellt, die direkt oder indirekt mit der Frau zusammenhängen, mit der er sich verbinden will, erreicht nach bestandenen Bewährungsproben die Sicherheit ihrer Zuneigung und Treue (z.B. </a:t>
            </a:r>
            <a:r>
              <a:rPr lang="de-CH" i="1" dirty="0" smtClean="0"/>
              <a:t>König Drosselbart</a:t>
            </a:r>
            <a:r>
              <a:rPr lang="de-CH" dirty="0" smtClean="0"/>
              <a:t>, </a:t>
            </a:r>
            <a:r>
              <a:rPr lang="de-CH" i="1" dirty="0" smtClean="0"/>
              <a:t>KHM</a:t>
            </a:r>
            <a:r>
              <a:rPr lang="de-CH" dirty="0" smtClean="0"/>
              <a:t> 52).</a:t>
            </a:r>
          </a:p>
          <a:p>
            <a:endParaRPr lang="de-CH" dirty="0" smtClean="0"/>
          </a:p>
          <a:p>
            <a:r>
              <a:rPr lang="de-CH" b="1" i="1" dirty="0" smtClean="0"/>
              <a:t>8 Das Glück, einen Mann zu erobern, der einem alles zu Füssen legt</a:t>
            </a:r>
            <a:endParaRPr lang="de-CH" dirty="0" smtClean="0"/>
          </a:p>
          <a:p>
            <a:r>
              <a:rPr lang="de-CH" dirty="0" smtClean="0"/>
              <a:t>Die Frau gewinnt vor allen Rivalinnen, Neiderinnen und trotz der Macht feindlicher Muttergestalten die Ergebenheit des heiratswilligen Mannes (z.B. </a:t>
            </a:r>
            <a:r>
              <a:rPr lang="de-CH" i="1" dirty="0" smtClean="0"/>
              <a:t>Aschenputtel</a:t>
            </a:r>
            <a:r>
              <a:rPr lang="de-CH" dirty="0" smtClean="0"/>
              <a:t>, </a:t>
            </a:r>
            <a:r>
              <a:rPr lang="de-CH" i="1" dirty="0" smtClean="0"/>
              <a:t>KHM</a:t>
            </a:r>
            <a:r>
              <a:rPr lang="de-CH" dirty="0" smtClean="0"/>
              <a:t> 21).</a:t>
            </a:r>
          </a:p>
          <a:p>
            <a:endParaRPr lang="de-CH"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a:xfrm>
            <a:off x="1908175" y="6524625"/>
            <a:ext cx="5256213" cy="215900"/>
          </a:xfrm>
        </p:spPr>
        <p:txBody>
          <a:bodyPr/>
          <a:lstStyle/>
          <a:p>
            <a:r>
              <a:rPr lang="de-CH" sz="1200" b="1" dirty="0" smtClean="0">
                <a:solidFill>
                  <a:srgbClr val="8D1964"/>
                </a:solidFill>
              </a:rPr>
              <a:t>Von der Fürstenerziehung bis zum Lore-Roman</a:t>
            </a:r>
            <a:endParaRPr lang="de-CH" sz="1200" b="1" dirty="0">
              <a:solidFill>
                <a:srgbClr val="8D1964"/>
              </a:solidFill>
            </a:endParaRPr>
          </a:p>
        </p:txBody>
      </p:sp>
      <p:sp>
        <p:nvSpPr>
          <p:cNvPr id="6" name="Foliennummernplatzhalter 5"/>
          <p:cNvSpPr>
            <a:spLocks noGrp="1"/>
          </p:cNvSpPr>
          <p:nvPr>
            <p:ph type="sldNum" sz="quarter" idx="12"/>
          </p:nvPr>
        </p:nvSpPr>
        <p:spPr/>
        <p:txBody>
          <a:bodyPr/>
          <a:lstStyle/>
          <a:p>
            <a:r>
              <a:rPr lang="de-CH"/>
              <a:t>Seite </a:t>
            </a:r>
            <a:fld id="{51E21897-7862-49B0-A64E-B6891CC1CFE3}" type="slidenum">
              <a:rPr lang="de-CH"/>
              <a:pPr/>
              <a:t>34</a:t>
            </a:fld>
            <a:endParaRPr lang="de-CH"/>
          </a:p>
        </p:txBody>
      </p:sp>
      <p:sp>
        <p:nvSpPr>
          <p:cNvPr id="7170" name="Rectangle 2"/>
          <p:cNvSpPr>
            <a:spLocks noGrp="1" noChangeArrowheads="1"/>
          </p:cNvSpPr>
          <p:nvPr>
            <p:ph type="title"/>
          </p:nvPr>
        </p:nvSpPr>
        <p:spPr/>
        <p:txBody>
          <a:bodyPr/>
          <a:lstStyle/>
          <a:p>
            <a:pPr lvl="1"/>
            <a:r>
              <a:rPr lang="de-CH" dirty="0" smtClean="0"/>
              <a:t>Kulturelle narrative Muster und Wunschdichtung</a:t>
            </a:r>
            <a:br>
              <a:rPr lang="de-CH" dirty="0" smtClean="0"/>
            </a:br>
            <a:endParaRPr lang="de-CH" dirty="0"/>
          </a:p>
        </p:txBody>
      </p:sp>
      <p:sp>
        <p:nvSpPr>
          <p:cNvPr id="7171" name="Rectangle 3"/>
          <p:cNvSpPr>
            <a:spLocks noGrp="1" noChangeArrowheads="1"/>
          </p:cNvSpPr>
          <p:nvPr>
            <p:ph type="body" idx="1"/>
          </p:nvPr>
        </p:nvSpPr>
        <p:spPr/>
        <p:txBody>
          <a:bodyPr/>
          <a:lstStyle/>
          <a:p>
            <a:pPr marL="457200" indent="-457200">
              <a:defRPr/>
            </a:pPr>
            <a:r>
              <a:rPr lang="de-DE" sz="2400" i="1" dirty="0" smtClean="0">
                <a:latin typeface="Trebuchet MS" pitchFamily="34" charset="0"/>
              </a:rPr>
              <a:t>Scheherazade</a:t>
            </a:r>
            <a:r>
              <a:rPr lang="de-DE" sz="2400" dirty="0" smtClean="0">
                <a:latin typeface="Trebuchet MS" pitchFamily="34" charset="0"/>
              </a:rPr>
              <a:t>-Effekt : Erzählen </a:t>
            </a:r>
            <a:r>
              <a:rPr lang="de-DE" sz="2400" dirty="0" smtClean="0">
                <a:solidFill>
                  <a:srgbClr val="66FFFF"/>
                </a:solidFill>
                <a:latin typeface="Trebuchet MS" pitchFamily="34" charset="0"/>
              </a:rPr>
              <a:t>bildet</a:t>
            </a:r>
            <a:r>
              <a:rPr lang="de-DE" sz="2400" dirty="0" smtClean="0">
                <a:latin typeface="Trebuchet MS" pitchFamily="34" charset="0"/>
              </a:rPr>
              <a:t>.</a:t>
            </a:r>
            <a:endParaRPr lang="de-DE" sz="2400" i="1" dirty="0" smtClean="0">
              <a:latin typeface="Trebuchet MS" pitchFamily="34" charset="0"/>
            </a:endParaRPr>
          </a:p>
          <a:p>
            <a:pPr marL="457200" indent="-457200">
              <a:defRPr/>
            </a:pPr>
            <a:r>
              <a:rPr lang="de-DE" sz="2400" i="1" dirty="0" smtClean="0">
                <a:latin typeface="Trebuchet MS" pitchFamily="34" charset="0"/>
              </a:rPr>
              <a:t>Werther-</a:t>
            </a:r>
            <a:r>
              <a:rPr lang="de-DE" sz="2400" dirty="0" smtClean="0">
                <a:latin typeface="Trebuchet MS" pitchFamily="34" charset="0"/>
              </a:rPr>
              <a:t>Effekt : Erzählen schafft </a:t>
            </a:r>
            <a:r>
              <a:rPr lang="de-DE" sz="2400" dirty="0" smtClean="0">
                <a:solidFill>
                  <a:srgbClr val="66FFFF"/>
                </a:solidFill>
                <a:latin typeface="Trebuchet MS" pitchFamily="34" charset="0"/>
              </a:rPr>
              <a:t>Identität</a:t>
            </a:r>
            <a:r>
              <a:rPr lang="de-DE" sz="2400" dirty="0" smtClean="0">
                <a:latin typeface="Trebuchet MS" pitchFamily="34" charset="0"/>
              </a:rPr>
              <a:t>.</a:t>
            </a:r>
            <a:endParaRPr lang="de-DE" sz="2400" i="1" dirty="0" smtClean="0">
              <a:latin typeface="Trebuchet MS" pitchFamily="34" charset="0"/>
            </a:endParaRPr>
          </a:p>
          <a:p>
            <a:pPr marL="457200" indent="-457200">
              <a:defRPr/>
            </a:pPr>
            <a:r>
              <a:rPr lang="de-DE" sz="2400" i="1" dirty="0" smtClean="0">
                <a:latin typeface="Trebuchet MS" pitchFamily="34" charset="0"/>
              </a:rPr>
              <a:t>Schauer</a:t>
            </a:r>
            <a:r>
              <a:rPr lang="de-DE" sz="2400" dirty="0" smtClean="0">
                <a:latin typeface="Trebuchet MS" pitchFamily="34" charset="0"/>
              </a:rPr>
              <a:t>-Effekt : Erzählen schafft </a:t>
            </a:r>
            <a:r>
              <a:rPr lang="de-DE" sz="2400" dirty="0" smtClean="0">
                <a:solidFill>
                  <a:srgbClr val="66FFFF"/>
                </a:solidFill>
                <a:latin typeface="Trebuchet MS" pitchFamily="34" charset="0"/>
              </a:rPr>
              <a:t>Angstlust</a:t>
            </a:r>
            <a:r>
              <a:rPr lang="de-DE" sz="2400" dirty="0" smtClean="0">
                <a:latin typeface="Trebuchet MS" pitchFamily="34" charset="0"/>
              </a:rPr>
              <a:t>.</a:t>
            </a:r>
            <a:endParaRPr lang="de-DE" sz="2400" i="1" dirty="0" smtClean="0">
              <a:latin typeface="Trebuchet MS" pitchFamily="34" charset="0"/>
            </a:endParaRPr>
          </a:p>
          <a:p>
            <a:pPr marL="457200" indent="-457200">
              <a:defRPr/>
            </a:pPr>
            <a:r>
              <a:rPr lang="de-DE" sz="2400" i="1" dirty="0" smtClean="0">
                <a:latin typeface="Trebuchet MS" pitchFamily="34" charset="0"/>
              </a:rPr>
              <a:t>Don Quichotte</a:t>
            </a:r>
            <a:r>
              <a:rPr lang="de-DE" sz="2400" dirty="0" smtClean="0">
                <a:latin typeface="Trebuchet MS" pitchFamily="34" charset="0"/>
              </a:rPr>
              <a:t>-Effekt : Erzählen schafft </a:t>
            </a:r>
            <a:r>
              <a:rPr lang="de-DE" sz="2400" dirty="0" smtClean="0">
                <a:solidFill>
                  <a:srgbClr val="66FFFF"/>
                </a:solidFill>
                <a:latin typeface="Trebuchet MS" pitchFamily="34" charset="0"/>
              </a:rPr>
              <a:t>Glauben</a:t>
            </a:r>
            <a:r>
              <a:rPr lang="de-DE" sz="2400" dirty="0" smtClean="0">
                <a:latin typeface="Trebuchet MS" pitchFamily="34" charset="0"/>
              </a:rPr>
              <a:t>.</a:t>
            </a:r>
          </a:p>
          <a:p>
            <a:pPr marL="457200" indent="-457200">
              <a:defRPr/>
            </a:pPr>
            <a:r>
              <a:rPr lang="de-CH" sz="2400" i="1" dirty="0" smtClean="0">
                <a:latin typeface="Trebuchet MS" pitchFamily="34" charset="0"/>
              </a:rPr>
              <a:t>Lore-Effekt</a:t>
            </a:r>
            <a:r>
              <a:rPr lang="de-CH" sz="2400" dirty="0" smtClean="0">
                <a:latin typeface="Trebuchet MS" pitchFamily="34" charset="0"/>
              </a:rPr>
              <a:t> : Erzählen schafft </a:t>
            </a:r>
            <a:r>
              <a:rPr lang="de-CH" sz="2400" dirty="0" smtClean="0">
                <a:solidFill>
                  <a:srgbClr val="66FFFF"/>
                </a:solidFill>
                <a:latin typeface="Trebuchet MS" pitchFamily="34" charset="0"/>
              </a:rPr>
              <a:t>Wunscherfüllung</a:t>
            </a:r>
            <a:r>
              <a:rPr lang="de-CH" sz="2400" dirty="0" smtClean="0">
                <a:latin typeface="Trebuchet MS" pitchFamily="34" charset="0"/>
              </a:rPr>
              <a:t>.</a:t>
            </a:r>
            <a:endParaRPr lang="de-DE" sz="2400" dirty="0" smtClean="0">
              <a:latin typeface="Trebuchet MS" pitchFamily="34" charset="0"/>
            </a:endParaRPr>
          </a:p>
          <a:p>
            <a:endParaRPr lang="de-CH"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CH" smtClean="0"/>
              <a:t>15.4.2011</a:t>
            </a:r>
            <a:endParaRPr lang="de-CH"/>
          </a:p>
        </p:txBody>
      </p:sp>
      <p:sp>
        <p:nvSpPr>
          <p:cNvPr id="5" name="Fußzeilenplatzhalter 4"/>
          <p:cNvSpPr>
            <a:spLocks noGrp="1"/>
          </p:cNvSpPr>
          <p:nvPr>
            <p:ph type="ftr" sz="quarter" idx="11"/>
          </p:nvPr>
        </p:nvSpPr>
        <p:spPr/>
        <p:txBody>
          <a:bodyPr/>
          <a:lstStyle/>
          <a:p>
            <a:r>
              <a:rPr lang="de-CH" b="1" dirty="0" smtClean="0"/>
              <a:t>Biografisches Erzählen im psychotherapeutischen Prozess</a:t>
            </a:r>
          </a:p>
          <a:p>
            <a:endParaRPr lang="de-CH" dirty="0"/>
          </a:p>
        </p:txBody>
      </p:sp>
      <p:sp>
        <p:nvSpPr>
          <p:cNvPr id="6" name="Foliennummernplatzhalter 5"/>
          <p:cNvSpPr>
            <a:spLocks noGrp="1"/>
          </p:cNvSpPr>
          <p:nvPr>
            <p:ph type="sldNum" sz="quarter" idx="12"/>
          </p:nvPr>
        </p:nvSpPr>
        <p:spPr/>
        <p:txBody>
          <a:bodyPr/>
          <a:lstStyle/>
          <a:p>
            <a:r>
              <a:rPr lang="de-CH"/>
              <a:t>Seite </a:t>
            </a:r>
            <a:fld id="{51E21897-7862-49B0-A64E-B6891CC1CFE3}" type="slidenum">
              <a:rPr lang="de-CH"/>
              <a:pPr/>
              <a:t>35</a:t>
            </a:fld>
            <a:endParaRPr lang="de-CH"/>
          </a:p>
        </p:txBody>
      </p:sp>
      <p:sp>
        <p:nvSpPr>
          <p:cNvPr id="7170" name="Rectangle 2"/>
          <p:cNvSpPr>
            <a:spLocks noGrp="1" noChangeArrowheads="1"/>
          </p:cNvSpPr>
          <p:nvPr>
            <p:ph type="title"/>
          </p:nvPr>
        </p:nvSpPr>
        <p:spPr/>
        <p:txBody>
          <a:bodyPr/>
          <a:lstStyle/>
          <a:p>
            <a:pPr lvl="1"/>
            <a:r>
              <a:rPr lang="de-CH" dirty="0" smtClean="0"/>
              <a:t>Wer Erzählen in der Therapie kennenlernen </a:t>
            </a:r>
            <a:r>
              <a:rPr lang="de-CH" sz="2800" dirty="0" smtClean="0"/>
              <a:t>will:</a:t>
            </a:r>
            <a:r>
              <a:rPr lang="de-CH" dirty="0" smtClean="0"/>
              <a:t/>
            </a:r>
            <a:br>
              <a:rPr lang="de-CH" dirty="0" smtClean="0"/>
            </a:br>
            <a:endParaRPr lang="de-CH" dirty="0"/>
          </a:p>
        </p:txBody>
      </p:sp>
      <p:sp>
        <p:nvSpPr>
          <p:cNvPr id="7171" name="Rectangle 3"/>
          <p:cNvSpPr>
            <a:spLocks noGrp="1" noChangeArrowheads="1"/>
          </p:cNvSpPr>
          <p:nvPr>
            <p:ph type="body" idx="1"/>
          </p:nvPr>
        </p:nvSpPr>
        <p:spPr/>
        <p:txBody>
          <a:bodyPr/>
          <a:lstStyle/>
          <a:p>
            <a:r>
              <a:rPr lang="de-CH" dirty="0" smtClean="0"/>
              <a:t>Brigitte </a:t>
            </a:r>
            <a:r>
              <a:rPr lang="de-CH" dirty="0" err="1" smtClean="0"/>
              <a:t>Boothe</a:t>
            </a:r>
            <a:endParaRPr lang="de-CH" b="1" dirty="0" smtClean="0"/>
          </a:p>
          <a:p>
            <a:r>
              <a:rPr lang="de-CH" b="1" dirty="0" smtClean="0"/>
              <a:t>Das Narrativ</a:t>
            </a:r>
          </a:p>
          <a:p>
            <a:r>
              <a:rPr lang="de-CH" b="1" dirty="0" smtClean="0"/>
              <a:t>Biografisches Erzählen im psychotherapeutischen Prozess</a:t>
            </a:r>
          </a:p>
          <a:p>
            <a:r>
              <a:rPr lang="de-CH" dirty="0" smtClean="0"/>
              <a:t>Mit einem Geleitwort von Jörg Frommer</a:t>
            </a:r>
          </a:p>
          <a:p>
            <a:r>
              <a:rPr lang="de-CH" dirty="0" smtClean="0"/>
              <a:t>2011. 260 Seiten, 17 Abb., geb.</a:t>
            </a:r>
          </a:p>
          <a:p>
            <a:r>
              <a:rPr lang="de-CH" dirty="0" smtClean="0"/>
              <a:t/>
            </a:r>
            <a:br>
              <a:rPr lang="de-CH" dirty="0" smtClean="0"/>
            </a:br>
            <a:endParaRPr lang="de-CH" dirty="0" smtClean="0"/>
          </a:p>
          <a:p>
            <a:r>
              <a:rPr lang="de-CH" dirty="0" smtClean="0"/>
              <a:t/>
            </a:r>
            <a:br>
              <a:rPr lang="de-CH" dirty="0" smtClean="0"/>
            </a:br>
            <a:r>
              <a:rPr lang="de-CH" dirty="0" smtClean="0"/>
              <a:t>)</a:t>
            </a:r>
            <a:endParaRPr lang="de-CH" dirty="0"/>
          </a:p>
        </p:txBody>
      </p:sp>
      <p:pic>
        <p:nvPicPr>
          <p:cNvPr id="1026" name="Picture 2"/>
          <p:cNvPicPr>
            <a:picLocks noChangeAspect="1" noChangeArrowheads="1"/>
          </p:cNvPicPr>
          <p:nvPr/>
        </p:nvPicPr>
        <p:blipFill>
          <a:blip r:embed="rId2" cstate="print"/>
          <a:srcRect/>
          <a:stretch>
            <a:fillRect/>
          </a:stretch>
        </p:blipFill>
        <p:spPr bwMode="auto">
          <a:xfrm>
            <a:off x="3905250" y="3861048"/>
            <a:ext cx="1333500" cy="2231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4</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2636912"/>
            <a:ext cx="7343775" cy="2520280"/>
          </a:xfrm>
          <a:solidFill>
            <a:schemeClr val="accent2"/>
          </a:solidFill>
        </p:spPr>
        <p:txBody>
          <a:bodyPr/>
          <a:lstStyle/>
          <a:p>
            <a:pPr algn="ctr"/>
            <a:r>
              <a:rPr lang="de-CH" sz="3600" dirty="0" smtClean="0">
                <a:solidFill>
                  <a:schemeClr val="tx2">
                    <a:lumMod val="60000"/>
                    <a:lumOff val="40000"/>
                  </a:schemeClr>
                </a:solidFill>
              </a:rPr>
              <a:t>Wünschen Warten Geniessen Verklären:</a:t>
            </a:r>
            <a:r>
              <a:rPr lang="de-CH" sz="3600" dirty="0" smtClean="0">
                <a:solidFill>
                  <a:schemeClr val="bg1"/>
                </a:solidFill>
              </a:rPr>
              <a:t/>
            </a:r>
            <a:br>
              <a:rPr lang="de-CH" sz="3600" dirty="0" smtClean="0">
                <a:solidFill>
                  <a:schemeClr val="bg1"/>
                </a:solidFill>
              </a:rPr>
            </a:br>
            <a:r>
              <a:rPr lang="de-CH" sz="3600" dirty="0" err="1" smtClean="0">
                <a:solidFill>
                  <a:srgbClr val="00B0F0"/>
                </a:solidFill>
              </a:rPr>
              <a:t>Wartenkönnen</a:t>
            </a:r>
            <a:r>
              <a:rPr lang="de-CH" sz="3600" dirty="0" smtClean="0">
                <a:solidFill>
                  <a:srgbClr val="00B0F0"/>
                </a:solidFill>
              </a:rPr>
              <a:t/>
            </a:r>
            <a:br>
              <a:rPr lang="de-CH" sz="3600" dirty="0" smtClean="0">
                <a:solidFill>
                  <a:srgbClr val="00B0F0"/>
                </a:solidFill>
              </a:rPr>
            </a:br>
            <a:r>
              <a:rPr lang="de-CH" sz="3600" dirty="0" smtClean="0">
                <a:solidFill>
                  <a:srgbClr val="00B0F0"/>
                </a:solidFill>
              </a:rPr>
              <a:t> </a:t>
            </a:r>
            <a:r>
              <a:rPr lang="de-CH" sz="3600" dirty="0" smtClean="0">
                <a:solidFill>
                  <a:srgbClr val="00B0F0"/>
                </a:solidFill>
              </a:rPr>
              <a:t>als Lebensqualität</a:t>
            </a:r>
            <a:endParaRPr lang="de-CH" sz="3600"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5</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2276872"/>
            <a:ext cx="7343775" cy="2376611"/>
          </a:xfrm>
          <a:solidFill>
            <a:schemeClr val="accent2"/>
          </a:solidFill>
        </p:spPr>
        <p:txBody>
          <a:bodyPr/>
          <a:lstStyle/>
          <a:p>
            <a:pPr algn="ctr"/>
            <a:r>
              <a:rPr lang="de-CH" sz="3600" dirty="0" smtClean="0">
                <a:solidFill>
                  <a:schemeClr val="tx2">
                    <a:lumMod val="60000"/>
                    <a:lumOff val="40000"/>
                  </a:schemeClr>
                </a:solidFill>
              </a:rPr>
              <a:t>Vom </a:t>
            </a:r>
            <a:r>
              <a:rPr lang="de-CH" sz="3600" dirty="0" err="1" smtClean="0">
                <a:solidFill>
                  <a:schemeClr val="tx2">
                    <a:lumMod val="60000"/>
                    <a:lumOff val="40000"/>
                  </a:schemeClr>
                </a:solidFill>
              </a:rPr>
              <a:t>Warten</a:t>
            </a:r>
            <a:r>
              <a:rPr lang="de-CH" sz="3600" i="1" dirty="0" err="1" smtClean="0">
                <a:solidFill>
                  <a:schemeClr val="tx2">
                    <a:lumMod val="60000"/>
                    <a:lumOff val="40000"/>
                  </a:schemeClr>
                </a:solidFill>
              </a:rPr>
              <a:t>müssen</a:t>
            </a:r>
            <a:r>
              <a:rPr lang="de-CH" sz="3600" dirty="0" smtClean="0">
                <a:solidFill>
                  <a:schemeClr val="tx2">
                    <a:lumMod val="60000"/>
                    <a:lumOff val="40000"/>
                  </a:schemeClr>
                </a:solidFill>
              </a:rPr>
              <a:t> zum </a:t>
            </a:r>
            <a:r>
              <a:rPr lang="de-CH" sz="3600" dirty="0" err="1" smtClean="0">
                <a:solidFill>
                  <a:schemeClr val="tx2">
                    <a:lumMod val="60000"/>
                    <a:lumOff val="40000"/>
                  </a:schemeClr>
                </a:solidFill>
              </a:rPr>
              <a:t>Warten</a:t>
            </a:r>
            <a:r>
              <a:rPr lang="de-CH" sz="3600" i="1" dirty="0" err="1" smtClean="0">
                <a:solidFill>
                  <a:schemeClr val="tx2">
                    <a:lumMod val="60000"/>
                    <a:lumOff val="40000"/>
                  </a:schemeClr>
                </a:solidFill>
              </a:rPr>
              <a:t>können</a:t>
            </a:r>
            <a:r>
              <a:rPr lang="de-CH" sz="3600" dirty="0" smtClean="0">
                <a:solidFill>
                  <a:schemeClr val="tx2">
                    <a:lumMod val="60000"/>
                    <a:lumOff val="40000"/>
                  </a:schemeClr>
                </a:solidFill>
              </a:rPr>
              <a:t>:</a:t>
            </a:r>
            <a:br>
              <a:rPr lang="de-CH" sz="3600" dirty="0" smtClean="0">
                <a:solidFill>
                  <a:schemeClr val="tx2">
                    <a:lumMod val="60000"/>
                    <a:lumOff val="40000"/>
                  </a:schemeClr>
                </a:solidFill>
              </a:rPr>
            </a:br>
            <a:r>
              <a:rPr lang="de-CH" sz="3600" dirty="0" smtClean="0">
                <a:solidFill>
                  <a:schemeClr val="bg1"/>
                </a:solidFill>
              </a:rPr>
              <a:t/>
            </a:r>
            <a:br>
              <a:rPr lang="de-CH" sz="3600" dirty="0" smtClean="0">
                <a:solidFill>
                  <a:schemeClr val="bg1"/>
                </a:solidFill>
              </a:rPr>
            </a:br>
            <a:r>
              <a:rPr lang="de-CH" sz="3600" dirty="0" err="1" smtClean="0">
                <a:solidFill>
                  <a:srgbClr val="00B0F0"/>
                </a:solidFill>
              </a:rPr>
              <a:t>Wartenkönnen</a:t>
            </a:r>
            <a:r>
              <a:rPr lang="de-CH" sz="3600" dirty="0" smtClean="0">
                <a:solidFill>
                  <a:srgbClr val="00B0F0"/>
                </a:solidFill>
              </a:rPr>
              <a:t> als Lebensqualität</a:t>
            </a:r>
            <a:endParaRPr lang="de-CH" sz="3600" dirty="0">
              <a:solidFill>
                <a:srgbClr val="00B0F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6</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2276872"/>
            <a:ext cx="7343775" cy="2376611"/>
          </a:xfrm>
          <a:solidFill>
            <a:schemeClr val="accent2"/>
          </a:solidFill>
        </p:spPr>
        <p:txBody>
          <a:bodyPr/>
          <a:lstStyle/>
          <a:p>
            <a:r>
              <a:rPr lang="de-CH" sz="3200" dirty="0" err="1" smtClean="0">
                <a:solidFill>
                  <a:schemeClr val="tx2">
                    <a:lumMod val="60000"/>
                    <a:lumOff val="40000"/>
                  </a:schemeClr>
                </a:solidFill>
              </a:rPr>
              <a:t>Warten</a:t>
            </a:r>
            <a:r>
              <a:rPr lang="de-CH" sz="3200" i="1" dirty="0" err="1" smtClean="0">
                <a:solidFill>
                  <a:schemeClr val="tx2">
                    <a:lumMod val="60000"/>
                    <a:lumOff val="40000"/>
                  </a:schemeClr>
                </a:solidFill>
              </a:rPr>
              <a:t>müssen</a:t>
            </a:r>
            <a:r>
              <a:rPr lang="de-CH" sz="3200" i="1" dirty="0" smtClean="0">
                <a:solidFill>
                  <a:schemeClr val="tx2">
                    <a:lumMod val="60000"/>
                    <a:lumOff val="40000"/>
                  </a:schemeClr>
                </a:solidFill>
              </a:rPr>
              <a:t>: </a:t>
            </a:r>
            <a:r>
              <a:rPr lang="de-CH" dirty="0" smtClean="0">
                <a:solidFill>
                  <a:srgbClr val="FFC000"/>
                </a:solidFill>
              </a:rPr>
              <a:t>Die Bedürfnisstillung fordert Aufschub.</a:t>
            </a:r>
            <a:r>
              <a:rPr lang="de-CH" sz="2000" dirty="0" smtClean="0">
                <a:solidFill>
                  <a:schemeClr val="tx2">
                    <a:lumMod val="60000"/>
                    <a:lumOff val="40000"/>
                  </a:schemeClr>
                </a:solidFill>
              </a:rPr>
              <a:t/>
            </a:r>
            <a:br>
              <a:rPr lang="de-CH" sz="2000" dirty="0" smtClean="0">
                <a:solidFill>
                  <a:schemeClr val="tx2">
                    <a:lumMod val="60000"/>
                    <a:lumOff val="40000"/>
                  </a:schemeClr>
                </a:solidFill>
              </a:rPr>
            </a:br>
            <a:r>
              <a:rPr lang="de-CH" sz="3600" dirty="0" err="1" smtClean="0">
                <a:solidFill>
                  <a:schemeClr val="tx2">
                    <a:lumMod val="60000"/>
                    <a:lumOff val="40000"/>
                  </a:schemeClr>
                </a:solidFill>
              </a:rPr>
              <a:t>Warten</a:t>
            </a:r>
            <a:r>
              <a:rPr lang="de-CH" sz="3600" i="1" dirty="0" err="1" smtClean="0">
                <a:solidFill>
                  <a:schemeClr val="tx2">
                    <a:lumMod val="60000"/>
                    <a:lumOff val="40000"/>
                  </a:schemeClr>
                </a:solidFill>
              </a:rPr>
              <a:t>können</a:t>
            </a:r>
            <a:r>
              <a:rPr lang="de-CH" sz="3600" dirty="0" smtClean="0">
                <a:solidFill>
                  <a:schemeClr val="tx2">
                    <a:lumMod val="60000"/>
                    <a:lumOff val="40000"/>
                  </a:schemeClr>
                </a:solidFill>
              </a:rPr>
              <a:t>: </a:t>
            </a:r>
            <a:r>
              <a:rPr lang="de-CH" dirty="0" smtClean="0">
                <a:solidFill>
                  <a:srgbClr val="FFC000"/>
                </a:solidFill>
              </a:rPr>
              <a:t>Vorübergehende psychophysische Spannungsregulierung gelingt</a:t>
            </a:r>
            <a:r>
              <a:rPr lang="de-CH" dirty="0" smtClean="0">
                <a:solidFill>
                  <a:schemeClr val="tx2">
                    <a:lumMod val="60000"/>
                    <a:lumOff val="40000"/>
                  </a:schemeClr>
                </a:solidFill>
              </a:rPr>
              <a:t>.</a:t>
            </a:r>
            <a:r>
              <a:rPr lang="de-CH" sz="3600" dirty="0" smtClean="0">
                <a:solidFill>
                  <a:schemeClr val="tx2">
                    <a:lumMod val="60000"/>
                    <a:lumOff val="40000"/>
                  </a:schemeClr>
                </a:solidFill>
              </a:rPr>
              <a:t/>
            </a:r>
            <a:br>
              <a:rPr lang="de-CH" sz="3600" dirty="0" smtClean="0">
                <a:solidFill>
                  <a:schemeClr val="tx2">
                    <a:lumMod val="60000"/>
                    <a:lumOff val="40000"/>
                  </a:schemeClr>
                </a:solidFill>
              </a:rPr>
            </a:br>
            <a:r>
              <a:rPr lang="de-CH" sz="3600" dirty="0" smtClean="0">
                <a:solidFill>
                  <a:schemeClr val="bg1"/>
                </a:solidFill>
              </a:rPr>
              <a:t/>
            </a:r>
            <a:br>
              <a:rPr lang="de-CH" sz="3600" dirty="0" smtClean="0">
                <a:solidFill>
                  <a:schemeClr val="bg1"/>
                </a:solidFill>
              </a:rPr>
            </a:br>
            <a:r>
              <a:rPr lang="de-CH" sz="3600" dirty="0" err="1" smtClean="0">
                <a:solidFill>
                  <a:srgbClr val="00B0F0"/>
                </a:solidFill>
              </a:rPr>
              <a:t>Wartenkönnen</a:t>
            </a:r>
            <a:r>
              <a:rPr lang="de-CH" sz="3600" dirty="0" smtClean="0">
                <a:solidFill>
                  <a:srgbClr val="00B0F0"/>
                </a:solidFill>
              </a:rPr>
              <a:t> als Lebensqualität</a:t>
            </a:r>
            <a:endParaRPr lang="de-CH" sz="3600" dirty="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Grp="1" noChangeAspect="1" noChangeArrowheads="1"/>
          </p:cNvPicPr>
          <p:nvPr>
            <p:ph sz="half" idx="1"/>
          </p:nvPr>
        </p:nvPicPr>
        <p:blipFill>
          <a:blip r:embed="rId2" cstate="print"/>
          <a:srcRect/>
          <a:stretch>
            <a:fillRect/>
          </a:stretch>
        </p:blipFill>
        <p:spPr>
          <a:xfrm>
            <a:off x="2339752" y="1340767"/>
            <a:ext cx="3816424" cy="516004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8</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2276872"/>
            <a:ext cx="7343775" cy="2376611"/>
          </a:xfrm>
          <a:solidFill>
            <a:schemeClr val="accent2"/>
          </a:solidFill>
        </p:spPr>
        <p:txBody>
          <a:bodyPr/>
          <a:lstStyle/>
          <a:p>
            <a:pPr algn="ctr"/>
            <a:r>
              <a:rPr lang="de-CH" sz="3600" dirty="0" smtClean="0">
                <a:solidFill>
                  <a:srgbClr val="FFC000"/>
                </a:solidFill>
              </a:rPr>
              <a:t>Das </a:t>
            </a:r>
            <a:r>
              <a:rPr lang="de-CH" sz="3600" dirty="0" err="1" smtClean="0">
                <a:solidFill>
                  <a:srgbClr val="FFC000"/>
                </a:solidFill>
              </a:rPr>
              <a:t>Belohnungsaufschubsparadigma</a:t>
            </a:r>
            <a:r>
              <a:rPr lang="de-CH" sz="3600" dirty="0" smtClean="0">
                <a:solidFill>
                  <a:srgbClr val="FFC000"/>
                </a:solidFill>
              </a:rPr>
              <a:t> </a:t>
            </a:r>
            <a:r>
              <a:rPr lang="de-CH" sz="3600" dirty="0" smtClean="0"/>
              <a:t/>
            </a:r>
            <a:br>
              <a:rPr lang="de-CH" sz="3600" dirty="0" smtClean="0"/>
            </a:br>
            <a:r>
              <a:rPr lang="de-CH" sz="3600" dirty="0" smtClean="0"/>
              <a:t>von Walter </a:t>
            </a:r>
            <a:r>
              <a:rPr lang="de-CH" sz="3600" dirty="0" err="1" smtClean="0"/>
              <a:t>Mischel</a:t>
            </a:r>
            <a:endParaRPr lang="de-CH" sz="3600" dirty="0">
              <a:solidFill>
                <a:srgbClr val="00B0F0"/>
              </a:solidFill>
            </a:endParaRPr>
          </a:p>
        </p:txBody>
      </p:sp>
      <p:pic>
        <p:nvPicPr>
          <p:cNvPr id="7" name="Picture 2"/>
          <p:cNvPicPr>
            <a:picLocks noGrp="1" noChangeAspect="1" noChangeArrowheads="1"/>
          </p:cNvPicPr>
          <p:nvPr>
            <p:ph sz="half" idx="1"/>
          </p:nvPr>
        </p:nvPicPr>
        <p:blipFill>
          <a:blip r:embed="rId2" cstate="print"/>
          <a:srcRect/>
          <a:stretch>
            <a:fillRect/>
          </a:stretch>
        </p:blipFill>
        <p:spPr>
          <a:xfrm>
            <a:off x="2195735" y="1125538"/>
            <a:ext cx="4032449" cy="5399087"/>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p>
            <a:r>
              <a:rPr lang="de-CH" smtClean="0"/>
              <a:t>15.4.2011</a:t>
            </a:r>
            <a:endParaRPr lang="de-CH"/>
          </a:p>
        </p:txBody>
      </p:sp>
      <p:sp>
        <p:nvSpPr>
          <p:cNvPr id="5" name="Fußzeilenplatzhalter 3"/>
          <p:cNvSpPr>
            <a:spLocks noGrp="1"/>
          </p:cNvSpPr>
          <p:nvPr>
            <p:ph type="ftr" sz="quarter" idx="11"/>
          </p:nvPr>
        </p:nvSpPr>
        <p:spPr/>
        <p:txBody>
          <a:bodyPr/>
          <a:lstStyle/>
          <a:p>
            <a:endParaRPr lang="de-CH"/>
          </a:p>
        </p:txBody>
      </p:sp>
      <p:sp>
        <p:nvSpPr>
          <p:cNvPr id="6" name="Foliennummernplatzhalter 4"/>
          <p:cNvSpPr>
            <a:spLocks noGrp="1"/>
          </p:cNvSpPr>
          <p:nvPr>
            <p:ph type="sldNum" sz="quarter" idx="12"/>
          </p:nvPr>
        </p:nvSpPr>
        <p:spPr/>
        <p:txBody>
          <a:bodyPr/>
          <a:lstStyle/>
          <a:p>
            <a:r>
              <a:rPr lang="de-CH"/>
              <a:t>Seite </a:t>
            </a:r>
            <a:fld id="{E7D9D4A4-2B68-4D86-9F59-764735FA1773}" type="slidenum">
              <a:rPr lang="de-CH"/>
              <a:pPr/>
              <a:t>9</a:t>
            </a:fld>
            <a:endParaRPr lang="de-CH"/>
          </a:p>
        </p:txBody>
      </p:sp>
      <p:sp>
        <p:nvSpPr>
          <p:cNvPr id="10244" name="Rectangle 4"/>
          <p:cNvSpPr>
            <a:spLocks noChangeArrowheads="1"/>
          </p:cNvSpPr>
          <p:nvPr/>
        </p:nvSpPr>
        <p:spPr bwMode="gray">
          <a:xfrm>
            <a:off x="0" y="1125538"/>
            <a:ext cx="9144000" cy="5732462"/>
          </a:xfrm>
          <a:prstGeom prst="rect">
            <a:avLst/>
          </a:prstGeom>
          <a:solidFill>
            <a:schemeClr val="accent2"/>
          </a:solidFill>
          <a:ln w="9525" algn="ctr">
            <a:noFill/>
            <a:miter lim="800000"/>
            <a:headEnd/>
            <a:tailEnd/>
          </a:ln>
          <a:effectLst/>
        </p:spPr>
        <p:txBody>
          <a:bodyPr wrap="none" lIns="0" tIns="0" rIns="0" bIns="0" anchor="ctr"/>
          <a:lstStyle/>
          <a:p>
            <a:endParaRPr lang="de-CH"/>
          </a:p>
        </p:txBody>
      </p:sp>
      <p:sp>
        <p:nvSpPr>
          <p:cNvPr id="10242" name="Rectangle 2"/>
          <p:cNvSpPr>
            <a:spLocks noGrp="1" noChangeArrowheads="1"/>
          </p:cNvSpPr>
          <p:nvPr>
            <p:ph type="title"/>
          </p:nvPr>
        </p:nvSpPr>
        <p:spPr bwMode="gray">
          <a:xfrm>
            <a:off x="611560" y="1772816"/>
            <a:ext cx="7343775" cy="2880667"/>
          </a:xfrm>
          <a:solidFill>
            <a:schemeClr val="accent2"/>
          </a:solidFill>
        </p:spPr>
        <p:txBody>
          <a:bodyPr/>
          <a:lstStyle/>
          <a:p>
            <a:r>
              <a:rPr lang="de-CH" dirty="0" smtClean="0"/>
              <a:t>Walter </a:t>
            </a:r>
            <a:r>
              <a:rPr lang="de-CH" dirty="0" err="1" smtClean="0"/>
              <a:t>Mischel</a:t>
            </a:r>
            <a:r>
              <a:rPr lang="de-CH" dirty="0" smtClean="0"/>
              <a:t> hatte ab1983 eine Professor an der </a:t>
            </a:r>
            <a:r>
              <a:rPr lang="de-CH" dirty="0" smtClean="0">
                <a:solidFill>
                  <a:schemeClr val="tx2">
                    <a:lumMod val="60000"/>
                    <a:lumOff val="40000"/>
                  </a:schemeClr>
                </a:solidFill>
                <a:hlinkClick r:id="rId2"/>
              </a:rPr>
              <a:t>Columbia University</a:t>
            </a:r>
            <a:r>
              <a:rPr lang="de-CH" dirty="0" smtClean="0">
                <a:solidFill>
                  <a:schemeClr val="tx2">
                    <a:lumMod val="60000"/>
                    <a:lumOff val="40000"/>
                  </a:schemeClr>
                </a:solidFill>
              </a:rPr>
              <a:t> inne und war zuvor Wissenschaftler an der </a:t>
            </a:r>
            <a:r>
              <a:rPr lang="de-CH" dirty="0" smtClean="0">
                <a:solidFill>
                  <a:schemeClr val="tx2">
                    <a:lumMod val="60000"/>
                    <a:lumOff val="40000"/>
                  </a:schemeClr>
                </a:solidFill>
                <a:hlinkClick r:id="rId3"/>
              </a:rPr>
              <a:t>Stanford University</a:t>
            </a:r>
            <a:r>
              <a:rPr lang="de-CH" dirty="0" smtClean="0">
                <a:solidFill>
                  <a:schemeClr val="tx2">
                    <a:lumMod val="60000"/>
                    <a:lumOff val="40000"/>
                  </a:schemeClr>
                </a:solidFill>
              </a:rPr>
              <a:t>. </a:t>
            </a:r>
            <a:r>
              <a:rPr lang="de-CH" dirty="0" err="1" smtClean="0">
                <a:solidFill>
                  <a:schemeClr val="tx2">
                    <a:lumMod val="60000"/>
                    <a:lumOff val="40000"/>
                  </a:schemeClr>
                </a:solidFill>
              </a:rPr>
              <a:t>Mischels</a:t>
            </a:r>
            <a:r>
              <a:rPr lang="de-CH" dirty="0" smtClean="0">
                <a:solidFill>
                  <a:schemeClr val="tx2">
                    <a:lumMod val="60000"/>
                    <a:lumOff val="40000"/>
                  </a:schemeClr>
                </a:solidFill>
              </a:rPr>
              <a:t> </a:t>
            </a:r>
            <a:r>
              <a:rPr lang="de-CH" dirty="0" err="1" smtClean="0">
                <a:solidFill>
                  <a:srgbClr val="00B050"/>
                </a:solidFill>
                <a:hlinkClick r:id="rId4"/>
              </a:rPr>
              <a:t>Marshmallow</a:t>
            </a:r>
            <a:r>
              <a:rPr lang="de-CH" dirty="0" smtClean="0">
                <a:solidFill>
                  <a:schemeClr val="tx2">
                    <a:lumMod val="60000"/>
                    <a:lumOff val="40000"/>
                  </a:schemeClr>
                </a:solidFill>
              </a:rPr>
              <a:t>-Test zeigt die Bedeutung von</a:t>
            </a:r>
            <a:r>
              <a:rPr lang="de-CH" dirty="0" smtClean="0">
                <a:solidFill>
                  <a:srgbClr val="0070C0"/>
                </a:solidFill>
              </a:rPr>
              <a:t> Impulskontrolle und Aufschieben-Können </a:t>
            </a:r>
            <a:r>
              <a:rPr lang="de-CH" dirty="0" smtClean="0">
                <a:solidFill>
                  <a:schemeClr val="tx2">
                    <a:lumMod val="60000"/>
                    <a:lumOff val="40000"/>
                  </a:schemeClr>
                </a:solidFill>
              </a:rPr>
              <a:t>von Gratifikationen.</a:t>
            </a:r>
            <a:br>
              <a:rPr lang="de-CH" dirty="0" smtClean="0">
                <a:solidFill>
                  <a:schemeClr val="tx2">
                    <a:lumMod val="60000"/>
                    <a:lumOff val="40000"/>
                  </a:schemeClr>
                </a:solidFill>
              </a:rPr>
            </a:br>
            <a:r>
              <a:rPr lang="de-CH" dirty="0" smtClean="0">
                <a:solidFill>
                  <a:schemeClr val="tx2">
                    <a:lumMod val="60000"/>
                    <a:lumOff val="40000"/>
                  </a:schemeClr>
                </a:solidFill>
              </a:rPr>
              <a:t>Lern-, Ausbildungs- und Berufsziele wie auch erfolgreiche Berufstätigkeit ist klar verbunden mit der Fähigkeit, Gratifikationen aufzuschieben als auch mit der Möglichkeit, sich Gratifikationen vorzustellen und zu antizipieren.</a:t>
            </a:r>
            <a:endParaRPr lang="de-CH" sz="3600" dirty="0">
              <a:solidFill>
                <a:srgbClr val="00B0F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zh_praesentation_d">
  <a:themeElements>
    <a:clrScheme name="Standarddesign 1">
      <a:dk1>
        <a:srgbClr val="000000"/>
      </a:dk1>
      <a:lt1>
        <a:srgbClr val="FFFFFF"/>
      </a:lt1>
      <a:dk2>
        <a:srgbClr val="0028A5"/>
      </a:dk2>
      <a:lt2>
        <a:srgbClr val="808080"/>
      </a:lt2>
      <a:accent1>
        <a:srgbClr val="0028A5"/>
      </a:accent1>
      <a:accent2>
        <a:srgbClr val="A3ADB7"/>
      </a:accent2>
      <a:accent3>
        <a:srgbClr val="FFFFFF"/>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tandarddesign 1">
        <a:dk1>
          <a:srgbClr val="000000"/>
        </a:dk1>
        <a:lt1>
          <a:srgbClr val="FFFFFF"/>
        </a:lt1>
        <a:dk2>
          <a:srgbClr val="0028A5"/>
        </a:dk2>
        <a:lt2>
          <a:srgbClr val="808080"/>
        </a:lt2>
        <a:accent1>
          <a:srgbClr val="0028A5"/>
        </a:accent1>
        <a:accent2>
          <a:srgbClr val="A3ADB7"/>
        </a:accent2>
        <a:accent3>
          <a:srgbClr val="FFFFFF"/>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uzh_praesentation_d</Template>
  <TotalTime>0</TotalTime>
  <Words>1193</Words>
  <Application>Microsoft Office PowerPoint</Application>
  <PresentationFormat>Bildschirmpräsentation (4:3)</PresentationFormat>
  <Paragraphs>189</Paragraphs>
  <Slides>35</Slides>
  <Notes>0</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uzh_praesentation_d</vt:lpstr>
      <vt:lpstr>Erzählen als Kultivierung des Wünschens</vt:lpstr>
      <vt:lpstr>Zum Auftakt ein Beispiel  ich kann mich bloss noch erinnern ab dem 12. Lebensjahr da hatt' ich so ein Erlebnis da bin ich mit mehreren spielen gegangen in Wald äh ältere waren das  und dann musste ich zwischen so 2 Holzstapel in so eine Rille musste ich da hineinklettern das war so der Inhalt vom Spiel und dann haben die was Dummes gemacht die haben sich nämlich oben drauf gesetzt und haben gesagt sie lassen mich nicht raus gell   </vt:lpstr>
      <vt:lpstr>Zum Auftakt ein Beispiel  und dann bin ich das war das erste Mal nach einem Tag oder so glaub ich bin also heulend heimgefahren nach dem Erlebnis und nach einem Tag oder so bin ich dann rausgefahren ich hab so Gefühl gehabt irgendetwas fehlt </vt:lpstr>
      <vt:lpstr>Wünschen Warten Geniessen Verklären: Wartenkönnen  als Lebensqualität</vt:lpstr>
      <vt:lpstr>Vom Wartenmüssen zum Wartenkönnen:  Wartenkönnen als Lebensqualität</vt:lpstr>
      <vt:lpstr>Wartenmüssen: Die Bedürfnisstillung fordert Aufschub. Wartenkönnen: Vorübergehende psychophysische Spannungsregulierung gelingt.  Wartenkönnen als Lebensqualität</vt:lpstr>
      <vt:lpstr>Folie 7</vt:lpstr>
      <vt:lpstr>Das Belohnungsaufschubsparadigma  von Walter Mischel</vt:lpstr>
      <vt:lpstr>Walter Mischel hatte ab1983 eine Professor an der Columbia University inne und war zuvor Wissenschaftler an der Stanford University. Mischels Marshmallow-Test zeigt die Bedeutung von Impulskontrolle und Aufschieben-Können von Gratifikationen. Lern-, Ausbildungs- und Berufsziele wie auch erfolgreiche Berufstätigkeit ist klar verbunden mit der Fähigkeit, Gratifikationen aufzuschieben als auch mit der Möglichkeit, sich Gratifikationen vorzustellen und zu antizipieren.</vt:lpstr>
      <vt:lpstr>Damit wird die Fähigkeit beschrieben, kurzfristig auf eine Gratifikation zugunsten langfristiger Ziele zu verzichten.  </vt:lpstr>
      <vt:lpstr>Mischel, W.; Shoda, Y.; Rodriguez, M. L. (1989). Delay of gratification in children. Science, 244, 933-938.   Mischel, W.; Ayduk, O. (2004). Willpower in a cognitive-affective processing system: The dynamics of delay of gratification. In R. F. Baumeister &amp; K. D. Vohs (Eds.), Handbook of self-regulation: Research, Theory, and Applications(pp. 99-129). New York: Guilford</vt:lpstr>
      <vt:lpstr>Die Gratifikation ist nach Aufschub erreichbar: Mit welchen Massnahmen schafft die Person Aufschubtoleranz? </vt:lpstr>
      <vt:lpstr>Der Marshmallowtest  http://www.youtube.com/watch?v=Y7kjsb7iyms</vt:lpstr>
      <vt:lpstr>Überblick</vt:lpstr>
      <vt:lpstr>Die kommunikative Regulierung des Befindens am Anfang des Lebens: Lustvolle Kommunikation</vt:lpstr>
      <vt:lpstr>Die Selbst-Regulierung des Befindens am Anfang des Lebens: Selbststimulation und Selbstberuhigung </vt:lpstr>
      <vt:lpstr>Die mentale Regulierung des Befindens am Anfang des Lebens: Evokation von Eindrücken </vt:lpstr>
      <vt:lpstr>Das Narrativ  und die mentale Regulierung des Befindens am Anfang des Lebens </vt:lpstr>
      <vt:lpstr>Das Narrativ  und die mentale Regulierung des Befindens am Anfang des Lebens Das Kind als Figur im elterlichen Erzählen</vt:lpstr>
      <vt:lpstr>Das Narrativ  und die mentale Regulierung des Befindens am Anfang des Lebens Das Kind als Figur im elterlichen Erzählen</vt:lpstr>
      <vt:lpstr>Das Narrativ  und die mentale Regulierung des Befindens am Anfang des Lebens Das Kind als Figur im elterlichen Erzählen</vt:lpstr>
      <vt:lpstr>Das Narrativ  und die mentale Regulierung des Befindens im Lebenslauf </vt:lpstr>
      <vt:lpstr>Das Narrativ  und die mentale Regulierung des Befindens im Lebenslauf </vt:lpstr>
      <vt:lpstr>Das Narrativ  und die mentale Regulierung des Befindens im Lebenslauf </vt:lpstr>
      <vt:lpstr>Das Narrativ  und die mentale Regulierung des Befindens im Lebenslauf </vt:lpstr>
      <vt:lpstr>Kultivierung des Wünschens im Erzählen </vt:lpstr>
      <vt:lpstr>Kultivierung des Wünschens im Erzählen </vt:lpstr>
      <vt:lpstr>Kultivierung des Wünschens im Erzählen </vt:lpstr>
      <vt:lpstr>Kultivierung des Wünschens im Erzählen </vt:lpstr>
      <vt:lpstr>Kulturelle narrative Muster und Wunschdichtung </vt:lpstr>
      <vt:lpstr>Kulturelle narrative Muster und Wunschdichtung </vt:lpstr>
      <vt:lpstr>Kulturelle narrative Muster und Wunschdichtung </vt:lpstr>
      <vt:lpstr>Kulturelle narrative Muster und Wunschdichtung </vt:lpstr>
      <vt:lpstr>Kulturelle narrative Muster und Wunschdichtung </vt:lpstr>
      <vt:lpstr>Wer Erzählen in der Therapie kennenlernen will: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der Titel der Präsentation</dc:title>
  <dc:creator>Anke Benker</dc:creator>
  <dc:description>Vorlage uzh_praesentation_d MSO2003 v1 23.04.2010</dc:description>
  <cp:lastModifiedBy>boothe</cp:lastModifiedBy>
  <cp:revision>37</cp:revision>
  <dcterms:created xsi:type="dcterms:W3CDTF">2010-09-23T07:28:21Z</dcterms:created>
  <dcterms:modified xsi:type="dcterms:W3CDTF">2011-04-14T07:27:29Z</dcterms:modified>
</cp:coreProperties>
</file>